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3"/>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5143500" cx="9144000"/>
  <p:notesSz cx="6858000" cy="9144000"/>
  <p:embeddedFontLst>
    <p:embeddedFont>
      <p:font typeface="Raleway"/>
      <p:regular r:id="rId80"/>
      <p:bold r:id="rId81"/>
      <p:italic r:id="rId82"/>
      <p:boldItalic r:id="rId83"/>
    </p:embeddedFont>
    <p:embeddedFont>
      <p:font typeface="Lato"/>
      <p:regular r:id="rId84"/>
      <p:bold r:id="rId85"/>
      <p:italic r:id="rId86"/>
      <p:boldItalic r:id="rId87"/>
    </p:embeddedFont>
    <p:embeddedFont>
      <p:font typeface="Helvetica Neue"/>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regular.fntdata"/><Relationship Id="rId83" Type="http://schemas.openxmlformats.org/officeDocument/2006/relationships/font" Target="fonts/Raleway-boldItalic.fntdata"/><Relationship Id="rId42" Type="http://schemas.openxmlformats.org/officeDocument/2006/relationships/slide" Target="slides/slide36.xml"/><Relationship Id="rId86" Type="http://schemas.openxmlformats.org/officeDocument/2006/relationships/font" Target="fonts/Lato-italic.fntdata"/><Relationship Id="rId41" Type="http://schemas.openxmlformats.org/officeDocument/2006/relationships/slide" Target="slides/slide35.xml"/><Relationship Id="rId85" Type="http://schemas.openxmlformats.org/officeDocument/2006/relationships/font" Target="fonts/Lato-bold.fntdata"/><Relationship Id="rId44" Type="http://schemas.openxmlformats.org/officeDocument/2006/relationships/slide" Target="slides/slide38.xml"/><Relationship Id="rId88" Type="http://schemas.openxmlformats.org/officeDocument/2006/relationships/font" Target="fonts/HelveticaNeue-regular.fntdata"/><Relationship Id="rId43" Type="http://schemas.openxmlformats.org/officeDocument/2006/relationships/slide" Target="slides/slide37.xml"/><Relationship Id="rId87" Type="http://schemas.openxmlformats.org/officeDocument/2006/relationships/font" Target="fonts/Lato-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bold.fntdata"/><Relationship Id="rId80" Type="http://schemas.openxmlformats.org/officeDocument/2006/relationships/font" Target="fonts/Raleway-regular.fntdata"/><Relationship Id="rId82" Type="http://schemas.openxmlformats.org/officeDocument/2006/relationships/font" Target="fonts/Raleway-italic.fntdata"/><Relationship Id="rId81" Type="http://schemas.openxmlformats.org/officeDocument/2006/relationships/font" Target="fonts/Raleway-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HelveticaNeue-boldItalic.fntdata"/><Relationship Id="rId90" Type="http://schemas.openxmlformats.org/officeDocument/2006/relationships/font" Target="fonts/HelveticaNeue-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de/Secret-Life-Pronouns-Words-about/dp/1608194965"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atebeer.com/beer/budweiser/473/"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0284f6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0284f6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2020: first half: 95 minutes (including a 15-min break)</a:t>
            </a:r>
            <a:endParaRPr/>
          </a:p>
          <a:p>
            <a:pPr indent="-317500" lvl="0" marL="457200" rtl="0" algn="l">
              <a:spcBef>
                <a:spcPts val="0"/>
              </a:spcBef>
              <a:spcAft>
                <a:spcPts val="0"/>
              </a:spcAft>
              <a:buSzPts val="1400"/>
              <a:buChar char="-"/>
            </a:pPr>
            <a:r>
              <a:rPr lang="en"/>
              <a:t>2021: first half: 91 minutes (including a 15-min break); second half: 90 minutes (including an 11-min break)</a:t>
            </a:r>
            <a:endParaRPr/>
          </a:p>
          <a:p>
            <a:pPr indent="-317500" lvl="0" marL="457200" rtl="0" algn="l">
              <a:spcBef>
                <a:spcPts val="0"/>
              </a:spcBef>
              <a:spcAft>
                <a:spcPts val="0"/>
              </a:spcAft>
              <a:buSzPts val="1400"/>
              <a:buChar char="-"/>
            </a:pPr>
            <a:r>
              <a:rPr lang="en"/>
              <a:t>2022: first half: 87 minutes (including a 14-min break); second half: 87 minutes (including a 15-min break)</a:t>
            </a:r>
            <a:endParaRPr/>
          </a:p>
          <a:p>
            <a:pPr indent="-317500" lvl="0" marL="457200" rtl="0" algn="l">
              <a:spcBef>
                <a:spcPts val="0"/>
              </a:spcBef>
              <a:spcAft>
                <a:spcPts val="0"/>
              </a:spcAft>
              <a:buSzPts val="1400"/>
              <a:buChar char="-"/>
            </a:pPr>
            <a:r>
              <a:rPr lang="en"/>
              <a:t>2023: </a:t>
            </a:r>
            <a:r>
              <a:rPr lang="en">
                <a:solidFill>
                  <a:schemeClr val="dk1"/>
                </a:solidFill>
              </a:rPr>
              <a:t>first half: 89 minutes (including a 13-min break); second half: 91 minutes (including a 15-min break)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a0284f6f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a0284f6f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Alternative for last point: “</a:t>
            </a:r>
            <a:r>
              <a:rPr lang="en"/>
              <a:t>Find news articles about sports events in a large Web corpus”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0284f6fd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0284f6fd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Which of the methods we’ve seen would you use?</a:t>
            </a:r>
            <a:endParaRPr/>
          </a:p>
          <a:p>
            <a:pPr indent="-317500" lvl="0" marL="457200" rtl="0" algn="l">
              <a:spcBef>
                <a:spcPts val="0"/>
              </a:spcBef>
              <a:spcAft>
                <a:spcPts val="0"/>
              </a:spcAft>
              <a:buSzPts val="1400"/>
              <a:buChar char="-"/>
            </a:pPr>
            <a:r>
              <a:rPr lang="en"/>
              <a:t>kNN: don’t even really have to “train”; rather, at test time, simply compare query to all </a:t>
            </a:r>
            <a:r>
              <a:rPr lang="en"/>
              <a:t>documents</a:t>
            </a:r>
            <a:r>
              <a:rPr lang="en"/>
              <a:t> in the corpus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0284f6fd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a0284f6f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a0284f6f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a0284f6f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Which of the methods we’ve seen would you use?</a:t>
            </a:r>
            <a:endParaRPr/>
          </a:p>
          <a:p>
            <a:pPr indent="-317500" lvl="0" marL="457200" rtl="0" algn="l">
              <a:spcBef>
                <a:spcPts val="0"/>
              </a:spcBef>
              <a:spcAft>
                <a:spcPts val="0"/>
              </a:spcAft>
              <a:buSzPts val="1400"/>
              <a:buChar char="-"/>
            </a:pPr>
            <a:r>
              <a:rPr lang="en">
                <a:solidFill>
                  <a:schemeClr val="dk1"/>
                </a:solidFill>
              </a:rPr>
              <a:t>kNN: don’t even really have to “train”; rather, at test time, simply compare query to all documents in the corpus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a0284f6fd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a0284f6fd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Different from doc classification:</a:t>
            </a:r>
            <a:endParaRPr/>
          </a:p>
          <a:p>
            <a:pPr indent="-317500" lvl="1" marL="914400" rtl="0" algn="l">
              <a:spcBef>
                <a:spcPts val="0"/>
              </a:spcBef>
              <a:spcAft>
                <a:spcPts val="0"/>
              </a:spcAft>
              <a:buSzPts val="1400"/>
              <a:buChar char="-"/>
            </a:pPr>
            <a:r>
              <a:rPr lang="en"/>
              <a:t>classes/topics not known ahead of time, you need to find them</a:t>
            </a:r>
            <a:endParaRPr/>
          </a:p>
          <a:p>
            <a:pPr indent="-317500" lvl="0" marL="457200" rtl="0" algn="l">
              <a:spcBef>
                <a:spcPts val="0"/>
              </a:spcBef>
              <a:spcAft>
                <a:spcPts val="0"/>
              </a:spcAft>
              <a:buSzPts val="1400"/>
              <a:buChar char="-"/>
            </a:pPr>
            <a:r>
              <a:rPr lang="en"/>
              <a:t>Exploratory:</a:t>
            </a:r>
            <a:endParaRPr/>
          </a:p>
          <a:p>
            <a:pPr indent="-317500" lvl="1" marL="914400" rtl="0" algn="l">
              <a:spcBef>
                <a:spcPts val="0"/>
              </a:spcBef>
              <a:spcAft>
                <a:spcPts val="0"/>
              </a:spcAft>
              <a:buSzPts val="1400"/>
              <a:buChar char="-"/>
            </a:pPr>
            <a:r>
              <a:rPr lang="en"/>
              <a:t>Imagine I give you 10 TB of text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0284f6f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a0284f6f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Which of the methods we’ve seen would you use?</a:t>
            </a:r>
            <a:endParaRPr/>
          </a:p>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In principle, clustering algos we saw last lecture fit the bill, but in practice they struggle b/c of curse of dim</a:t>
            </a:r>
            <a:br>
              <a:rPr lang="en"/>
            </a:br>
            <a:r>
              <a:rPr lang="en"/>
              <a:t>→ matrix fact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757d47fd6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57d47fd6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a0284f6fd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a0284f6fd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a0284f6f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a0284f6f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The protagonist of today’s lecture (not Tom, but the bag…)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57d47fd6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57d47fd6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(1) Most docs are much shorter than the vocab size</a:t>
            </a:r>
            <a:endParaRPr/>
          </a:p>
          <a:p>
            <a:pPr indent="-317500" lvl="0" marL="457200" marR="0" rtl="0" algn="l">
              <a:lnSpc>
                <a:spcPct val="100000"/>
              </a:lnSpc>
              <a:spcBef>
                <a:spcPts val="0"/>
              </a:spcBef>
              <a:spcAft>
                <a:spcPts val="0"/>
              </a:spcAft>
              <a:buSzPts val="1400"/>
              <a:buChar char="-"/>
            </a:pPr>
            <a:r>
              <a:rPr lang="en"/>
              <a:t>(2) Zipf: most words are rare</a:t>
            </a:r>
            <a:endParaRPr/>
          </a:p>
          <a:p>
            <a:pPr indent="-317500" lvl="0" marL="457200" marR="0" rtl="0" algn="l">
              <a:lnSpc>
                <a:spcPct val="100000"/>
              </a:lnSpc>
              <a:spcBef>
                <a:spcPts val="0"/>
              </a:spcBef>
              <a:spcAft>
                <a:spcPts val="0"/>
              </a:spcAft>
              <a:buSzPts val="1400"/>
              <a:buChar char="-"/>
            </a:pPr>
            <a:r>
              <a:rPr lang="en"/>
              <a:t>→ </a:t>
            </a:r>
            <a:r>
              <a:rPr lang="en"/>
              <a:t>most words aren’t contained in a given doc</a:t>
            </a:r>
            <a:endParaRPr/>
          </a:p>
          <a:p>
            <a:pPr indent="-317500" lvl="1" marL="914400" marR="0" rtl="0" algn="l">
              <a:lnSpc>
                <a:spcPct val="100000"/>
              </a:lnSpc>
              <a:spcBef>
                <a:spcPts val="0"/>
              </a:spcBef>
              <a:spcAft>
                <a:spcPts val="0"/>
              </a:spcAft>
              <a:buSzPts val="1400"/>
              <a:buChar char="-"/>
            </a:pPr>
            <a:r>
              <a:rPr lang="en"/>
              <a:t>So bags of words are sparse</a:t>
            </a:r>
            <a:endParaRPr/>
          </a:p>
          <a:p>
            <a:pPr indent="0" lvl="0" marL="0" marR="0" rtl="0" algn="l">
              <a:lnSpc>
                <a:spcPct val="100000"/>
              </a:lnSpc>
              <a:spcBef>
                <a:spcPts val="0"/>
              </a:spcBef>
              <a:spcAft>
                <a:spcPts val="0"/>
              </a:spcAft>
              <a:buNone/>
            </a:pPr>
            <a:r>
              <a:t/>
            </a:r>
            <a:endParaRPr/>
          </a:p>
          <a:p>
            <a:pPr indent="-317500" lvl="0" marL="457200" rtl="0" algn="l">
              <a:spcBef>
                <a:spcPts val="0"/>
              </a:spcBef>
              <a:spcAft>
                <a:spcPts val="0"/>
              </a:spcAft>
              <a:buSzPts val="1400"/>
              <a:buChar char="-"/>
            </a:pPr>
            <a:r>
              <a:rPr lang="en"/>
              <a:t>On what axes would you need to draw this plot in order to make it look like a straight line?</a:t>
            </a:r>
            <a:br>
              <a:rPr lang="en"/>
            </a:br>
            <a:r>
              <a:rPr lang="en"/>
              <a:t>(A) </a:t>
            </a:r>
            <a:r>
              <a:rPr lang="en"/>
              <a:t>log x, linear y</a:t>
            </a:r>
            <a:br>
              <a:rPr lang="en"/>
            </a:br>
            <a:r>
              <a:rPr lang="en"/>
              <a:t>(B) linear x, log y</a:t>
            </a:r>
            <a:br>
              <a:rPr lang="en"/>
            </a:br>
            <a:r>
              <a:rPr lang="en"/>
              <a:t>(C)</a:t>
            </a:r>
            <a:r>
              <a:rPr lang="en"/>
              <a:t> log x, log y</a:t>
            </a:r>
            <a:br>
              <a:rPr lang="en"/>
            </a:br>
            <a:r>
              <a:rPr lang="en"/>
              <a:t>(D) </a:t>
            </a:r>
            <a:r>
              <a:rPr lang="en"/>
              <a:t>sqrt x, linear y</a:t>
            </a:r>
            <a:br>
              <a:rPr lang="en"/>
            </a:br>
            <a:r>
              <a:rPr lang="en"/>
              <a:t>(E) linear x, sqrt y</a:t>
            </a:r>
            <a:br>
              <a:rPr lang="en"/>
            </a:br>
            <a:r>
              <a:rPr lang="en"/>
              <a:t>(F) sqrt x, sqrt y</a:t>
            </a:r>
            <a:br>
              <a:rPr lang="en"/>
            </a:br>
            <a:r>
              <a:rPr lang="en"/>
              <a:t>(G) I</a:t>
            </a:r>
            <a:r>
              <a:rPr lang="en"/>
              <a:t>t’s already a straight line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23ff1953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23ff1953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out of 8!</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a0284f6fd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a0284f6fd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a0284f6fd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a0284f6fd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a0284f6fd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a0284f6fd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 sacrifice myself to tell you about the dirty tricks that many don’t consider worth even talking about…</a:t>
            </a:r>
            <a:endParaRPr/>
          </a:p>
          <a:p>
            <a:pPr indent="-317500" lvl="0" marL="457200" rtl="0" algn="l">
              <a:spcBef>
                <a:spcPts val="0"/>
              </a:spcBef>
              <a:spcAft>
                <a:spcPts val="0"/>
              </a:spcAft>
              <a:buSzPts val="1400"/>
              <a:buChar char="-"/>
            </a:pPr>
            <a:r>
              <a:rPr lang="en"/>
              <a:t>These tricks give you a lot of mileage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a0284f6f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a0284f6f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UTF = </a:t>
            </a:r>
            <a:r>
              <a:rPr lang="en"/>
              <a:t>Unicode Transformation Format</a:t>
            </a:r>
            <a:endParaRPr/>
          </a:p>
          <a:p>
            <a:pPr indent="-317500" lvl="0" marL="457200" marR="0" rtl="0" algn="l">
              <a:lnSpc>
                <a:spcPct val="100000"/>
              </a:lnSpc>
              <a:spcBef>
                <a:spcPts val="0"/>
              </a:spcBef>
              <a:spcAft>
                <a:spcPts val="0"/>
              </a:spcAft>
              <a:buSzPts val="1400"/>
              <a:buChar char="-"/>
            </a:pPr>
            <a:r>
              <a:rPr lang="en"/>
              <a:t>[CLICK] </a:t>
            </a:r>
            <a:r>
              <a:rPr lang="en"/>
              <a:t>Spinn3r anecdote: see below</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This is not entirely conclusive, but my archæological endeavors hint towards the following as a</a:t>
            </a:r>
            <a:endParaRPr/>
          </a:p>
          <a:p>
            <a:pPr indent="0" lvl="0" marL="0" rtl="0" algn="l">
              <a:spcBef>
                <a:spcPts val="0"/>
              </a:spcBef>
              <a:spcAft>
                <a:spcPts val="0"/>
              </a:spcAft>
              <a:buClr>
                <a:schemeClr val="dk1"/>
              </a:buClr>
              <a:buSzPts val="1100"/>
              <a:buFont typeface="Arial"/>
              <a:buNone/>
            </a:pPr>
            <a:r>
              <a:rPr lang="en"/>
              <a:t>potential history of character encoding of the Spinn3r data.</a:t>
            </a:r>
            <a:endParaRPr/>
          </a:p>
          <a:p>
            <a:pPr indent="0" lvl="0" marL="0" rtl="0" algn="l">
              <a:spcBef>
                <a:spcPts val="0"/>
              </a:spcBef>
              <a:spcAft>
                <a:spcPts val="0"/>
              </a:spcAft>
              <a:buClr>
                <a:schemeClr val="dk1"/>
              </a:buClr>
              <a:buSzPts val="1100"/>
              <a:buFont typeface="Arial"/>
              <a:buNone/>
            </a:pPr>
            <a:r>
              <a:rPr lang="en"/>
              <a:t>(Author: Bob West, 2014-06-06)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PHASE A (until 2010-07-13)</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Spinn3r's probably UTF-8-encoded data was read as Latin-1 (a.k.a. ISO-8859-1). UTF-8 has</a:t>
            </a:r>
            <a:endParaRPr/>
          </a:p>
          <a:p>
            <a:pPr indent="0" lvl="0" marL="0" rtl="0" algn="l">
              <a:spcBef>
                <a:spcPts val="0"/>
              </a:spcBef>
              <a:spcAft>
                <a:spcPts val="0"/>
              </a:spcAft>
              <a:buClr>
                <a:schemeClr val="dk1"/>
              </a:buClr>
              <a:buSzPts val="1100"/>
              <a:buFont typeface="Arial"/>
              <a:buNone/>
            </a:pPr>
            <a:r>
              <a:rPr lang="en"/>
              <a:t>potentially several bytes per character, while Latin-1 has always one byte per character. That is,</a:t>
            </a:r>
            <a:endParaRPr/>
          </a:p>
          <a:p>
            <a:pPr indent="0" lvl="0" marL="0" rtl="0" algn="l">
              <a:spcBef>
                <a:spcPts val="0"/>
              </a:spcBef>
              <a:spcAft>
                <a:spcPts val="0"/>
              </a:spcAft>
              <a:buClr>
                <a:schemeClr val="dk1"/>
              </a:buClr>
              <a:buSzPts val="1100"/>
              <a:buFont typeface="Arial"/>
              <a:buNone/>
            </a:pPr>
            <a:r>
              <a:rPr lang="en"/>
              <a:t>a single character from the original data now looks like two characters.</a:t>
            </a:r>
            <a:endParaRPr/>
          </a:p>
          <a:p>
            <a:pPr indent="0" lvl="0" marL="0" rtl="0" algn="l">
              <a:spcBef>
                <a:spcPts val="0"/>
              </a:spcBef>
              <a:spcAft>
                <a:spcPts val="0"/>
              </a:spcAft>
              <a:buClr>
                <a:schemeClr val="dk1"/>
              </a:buClr>
              <a:buSzPts val="1100"/>
              <a:buFont typeface="Arial"/>
              <a:buNone/>
            </a:pPr>
            <a:r>
              <a:rPr lang="en"/>
              <a:t>E.g., Unicode code point U+00E4 ("latin small letter a with diaeresis", a.k.a. "ä") is represented</a:t>
            </a:r>
            <a:endParaRPr/>
          </a:p>
          <a:p>
            <a:pPr indent="0" lvl="0" marL="0" rtl="0" algn="l">
              <a:spcBef>
                <a:spcPts val="0"/>
              </a:spcBef>
              <a:spcAft>
                <a:spcPts val="0"/>
              </a:spcAft>
              <a:buClr>
                <a:schemeClr val="dk1"/>
              </a:buClr>
              <a:buSzPts val="1100"/>
              <a:buFont typeface="Arial"/>
              <a:buNone/>
            </a:pPr>
            <a:r>
              <a:rPr lang="en"/>
              <a:t>by the two-byte code C3A4 in UTF-8. Reading the bytes C3A4 as Latin-1 results in the two-character</a:t>
            </a:r>
            <a:endParaRPr/>
          </a:p>
          <a:p>
            <a:pPr indent="0" lvl="0" marL="0" rtl="0" algn="l">
              <a:spcBef>
                <a:spcPts val="0"/>
              </a:spcBef>
              <a:spcAft>
                <a:spcPts val="0"/>
              </a:spcAft>
              <a:buClr>
                <a:schemeClr val="dk1"/>
              </a:buClr>
              <a:buSzPts val="1100"/>
              <a:buFont typeface="Arial"/>
              <a:buNone/>
            </a:pPr>
            <a:r>
              <a:rPr lang="en"/>
              <a:t>sequence "Ã¤", since C3 encodes "Ã" in Latin-1, and A4,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Then, case-folding was performed on the garbled text, making it even more garbled.</a:t>
            </a:r>
            <a:endParaRPr/>
          </a:p>
          <a:p>
            <a:pPr indent="0" lvl="0" marL="0" rtl="0" algn="l">
              <a:spcBef>
                <a:spcPts val="0"/>
              </a:spcBef>
              <a:spcAft>
                <a:spcPts val="0"/>
              </a:spcAft>
              <a:buClr>
                <a:schemeClr val="dk1"/>
              </a:buClr>
              <a:buSzPts val="1100"/>
              <a:buFont typeface="Arial"/>
              <a:buNone/>
            </a:pPr>
            <a:r>
              <a:rPr lang="en"/>
              <a:t>E.g., "Ã¤" became "ã¤".</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The data was written to disk as UTF-8.</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Approximate solution:</a:t>
            </a:r>
            <a:endParaRPr/>
          </a:p>
          <a:p>
            <a:pPr indent="0" lvl="0" marL="0" rtl="0" algn="l">
              <a:spcBef>
                <a:spcPts val="0"/>
              </a:spcBef>
              <a:spcAft>
                <a:spcPts val="0"/>
              </a:spcAft>
              <a:buClr>
                <a:schemeClr val="dk1"/>
              </a:buClr>
              <a:buSzPts val="1100"/>
              <a:buFont typeface="Arial"/>
              <a:buNone/>
            </a:pPr>
            <a:r>
              <a:rPr lang="en"/>
              <a:t>Take the debugging table from http://www.i18nqa.com/debug/utf8-debug.html, look for the garbled</a:t>
            </a:r>
            <a:endParaRPr/>
          </a:p>
          <a:p>
            <a:pPr indent="0" lvl="0" marL="0" rtl="0" algn="l">
              <a:spcBef>
                <a:spcPts val="0"/>
              </a:spcBef>
              <a:spcAft>
                <a:spcPts val="0"/>
              </a:spcAft>
              <a:buClr>
                <a:schemeClr val="dk1"/>
              </a:buClr>
              <a:buSzPts val="1100"/>
              <a:buFont typeface="Arial"/>
              <a:buNone/>
            </a:pPr>
            <a:r>
              <a:rPr lang="en"/>
              <a:t>and lower-cased sequences and replace them by their original character.</a:t>
            </a:r>
            <a:endParaRPr/>
          </a:p>
          <a:p>
            <a:pPr indent="0" lvl="0" marL="0" rtl="0" algn="l">
              <a:spcBef>
                <a:spcPts val="0"/>
              </a:spcBef>
              <a:spcAft>
                <a:spcPts val="0"/>
              </a:spcAft>
              <a:buClr>
                <a:schemeClr val="dk1"/>
              </a:buClr>
              <a:buSzPts val="1100"/>
              <a:buFont typeface="Arial"/>
              <a:buNone/>
            </a:pPr>
            <a:r>
              <a:rPr lang="en"/>
              <a:t>NB: The garbling is not bijective, but since most of the garbled sequences are highly unlikely</a:t>
            </a:r>
            <a:endParaRPr/>
          </a:p>
          <a:p>
            <a:pPr indent="0" lvl="0" marL="0" rtl="0" algn="l">
              <a:spcBef>
                <a:spcPts val="0"/>
              </a:spcBef>
              <a:spcAft>
                <a:spcPts val="0"/>
              </a:spcAft>
              <a:buClr>
                <a:schemeClr val="dk1"/>
              </a:buClr>
              <a:buSzPts val="1100"/>
              <a:buFont typeface="Arial"/>
              <a:buNone/>
            </a:pPr>
            <a:r>
              <a:rPr lang="en"/>
              <a:t>(e.g., "ã¤"), this should be mostly fine.</a:t>
            </a:r>
            <a:endParaRPr/>
          </a:p>
          <a:p>
            <a:pPr indent="0" lvl="0" marL="0" rtl="0" algn="l">
              <a:spcBef>
                <a:spcPts val="0"/>
              </a:spcBef>
              <a:spcAft>
                <a:spcPts val="0"/>
              </a:spcAft>
              <a:buClr>
                <a:schemeClr val="dk1"/>
              </a:buClr>
              <a:buSzPts val="1100"/>
              <a:buFont typeface="Arial"/>
              <a:buNone/>
            </a:pPr>
            <a:r>
              <a:rPr lang="en"/>
              <a:t>NB: Since we replace several characters ("ã¤") by a single character ("ä"), the indices of links</a:t>
            </a:r>
            <a:endParaRPr/>
          </a:p>
          <a:p>
            <a:pPr indent="0" lvl="0" marL="0" rtl="0" algn="l">
              <a:spcBef>
                <a:spcPts val="0"/>
              </a:spcBef>
              <a:spcAft>
                <a:spcPts val="0"/>
              </a:spcAft>
              <a:buClr>
                <a:schemeClr val="dk1"/>
              </a:buClr>
              <a:buSzPts val="1100"/>
              <a:buFont typeface="Arial"/>
              <a:buNone/>
            </a:pPr>
            <a:r>
              <a:rPr lang="en"/>
              <a:t>and quotes might be off. But I think fixing the encoding is worth more than keeping the indicices</a:t>
            </a:r>
            <a:endParaRPr/>
          </a:p>
          <a:p>
            <a:pPr indent="0" lvl="0" marL="0" rtl="0" algn="l">
              <a:spcBef>
                <a:spcPts val="0"/>
              </a:spcBef>
              <a:spcAft>
                <a:spcPts val="0"/>
              </a:spcAft>
              <a:buClr>
                <a:schemeClr val="dk1"/>
              </a:buClr>
              <a:buSzPts val="1100"/>
              <a:buFont typeface="Arial"/>
              <a:buNone/>
            </a:pPr>
            <a:r>
              <a:rPr lang="en"/>
              <a:t>precise.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PHASE B (2010-07-14 to 2010-07-26)</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For just about 2 weeks, the data seems to have been read as UTF-8 and written as Latin-1 (i.e., the</a:t>
            </a:r>
            <a:endParaRPr/>
          </a:p>
          <a:p>
            <a:pPr indent="0" lvl="0" marL="0" rtl="0" algn="l">
              <a:spcBef>
                <a:spcPts val="0"/>
              </a:spcBef>
              <a:spcAft>
                <a:spcPts val="0"/>
              </a:spcAft>
              <a:buClr>
                <a:schemeClr val="dk1"/>
              </a:buClr>
              <a:buSzPts val="1100"/>
              <a:buFont typeface="Arial"/>
              <a:buNone/>
            </a:pPr>
            <a:r>
              <a:rPr lang="en"/>
              <a:t>other way round than in phase 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Non-Latin-1 characters are printed as "?". However, there also seem to be a very few cases as in</a:t>
            </a:r>
            <a:endParaRPr/>
          </a:p>
          <a:p>
            <a:pPr indent="0" lvl="0" marL="0" rtl="0" algn="l">
              <a:spcBef>
                <a:spcPts val="0"/>
              </a:spcBef>
              <a:spcAft>
                <a:spcPts val="0"/>
              </a:spcAft>
              <a:buClr>
                <a:schemeClr val="dk1"/>
              </a:buClr>
              <a:buSzPts val="1100"/>
              <a:buFont typeface="Arial"/>
              <a:buNone/>
            </a:pPr>
            <a:r>
              <a:rPr lang="en"/>
              <a:t>Phase A, e.g., the second document in</a:t>
            </a:r>
            <a:endParaRPr/>
          </a:p>
          <a:p>
            <a:pPr indent="0" lvl="0" marL="0" rtl="0" algn="l">
              <a:spcBef>
                <a:spcPts val="0"/>
              </a:spcBef>
              <a:spcAft>
                <a:spcPts val="0"/>
              </a:spcAft>
              <a:buClr>
                <a:schemeClr val="dk1"/>
              </a:buClr>
              <a:buSzPts val="1100"/>
              <a:buFont typeface="Arial"/>
              <a:buNone/>
            </a:pPr>
            <a:r>
              <a:rPr lang="en"/>
              <a:t>/afs/cs/group/infolab/datasets/snap-private/spinn3r/spinn3r-full5/web/2010-07/web-2010-07-15T00-00-00Z.rar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Approximate solution:</a:t>
            </a:r>
            <a:endParaRPr/>
          </a:p>
          <a:p>
            <a:pPr indent="0" lvl="0" marL="0" rtl="0" algn="l">
              <a:spcBef>
                <a:spcPts val="0"/>
              </a:spcBef>
              <a:spcAft>
                <a:spcPts val="0"/>
              </a:spcAft>
              <a:buClr>
                <a:schemeClr val="dk1"/>
              </a:buClr>
              <a:buSzPts val="1100"/>
              <a:buFont typeface="Arial"/>
              <a:buNone/>
            </a:pPr>
            <a:r>
              <a:rPr lang="en"/>
              <a:t>Simply read the data as Latin-1.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PHASE C (2010-07-27 to 2013-04-28)</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Data was written as ASCII, such that all non-ASCII characters (including Latin-1 characters),</a:t>
            </a:r>
            <a:endParaRPr/>
          </a:p>
          <a:p>
            <a:pPr indent="0" lvl="0" marL="0" rtl="0" algn="l">
              <a:spcBef>
                <a:spcPts val="0"/>
              </a:spcBef>
              <a:spcAft>
                <a:spcPts val="0"/>
              </a:spcAft>
              <a:buClr>
                <a:schemeClr val="dk1"/>
              </a:buClr>
              <a:buSzPts val="1100"/>
              <a:buFont typeface="Arial"/>
              <a:buNone/>
            </a:pPr>
            <a:r>
              <a:rPr lang="en"/>
              <a:t>appear as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Approximate solution:</a:t>
            </a:r>
            <a:endParaRPr/>
          </a:p>
          <a:p>
            <a:pPr indent="0" lvl="0" marL="0" rtl="0" algn="l">
              <a:spcBef>
                <a:spcPts val="0"/>
              </a:spcBef>
              <a:spcAft>
                <a:spcPts val="0"/>
              </a:spcAft>
              <a:buClr>
                <a:schemeClr val="dk1"/>
              </a:buClr>
              <a:buSzPts val="1100"/>
              <a:buFont typeface="Arial"/>
              <a:buNone/>
            </a:pPr>
            <a:r>
              <a:rPr lang="en"/>
              <a:t>None. We simply need to byte (haha...) the bullet and deal with the question marks.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PHASE D (2013-04-29 to 2014-05-21)</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Bob's version of the ProtostreamParser, i.e., capitalization and HTML markup are kept.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However, due to a bad BASH environment variable, data was written as ASCII, such that non-ASCII</a:t>
            </a:r>
            <a:endParaRPr/>
          </a:p>
          <a:p>
            <a:pPr indent="0" lvl="0" marL="0" rtl="0" algn="l">
              <a:spcBef>
                <a:spcPts val="0"/>
              </a:spcBef>
              <a:spcAft>
                <a:spcPts val="0"/>
              </a:spcAft>
              <a:buClr>
                <a:schemeClr val="dk1"/>
              </a:buClr>
              <a:buSzPts val="1100"/>
              <a:buFont typeface="Arial"/>
              <a:buNone/>
            </a:pPr>
            <a:r>
              <a:rPr lang="en"/>
              <a:t>characters appear as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NB: We store the original content with markup, plus a markup stripped and tokenized version (tokens</a:t>
            </a:r>
            <a:endParaRPr/>
          </a:p>
          <a:p>
            <a:pPr indent="0" lvl="0" marL="0" rtl="0" algn="l">
              <a:spcBef>
                <a:spcPts val="0"/>
              </a:spcBef>
              <a:spcAft>
                <a:spcPts val="0"/>
              </a:spcAft>
              <a:buClr>
                <a:schemeClr val="dk1"/>
              </a:buClr>
              <a:buSzPts val="1100"/>
              <a:buFont typeface="Arial"/>
              <a:buNone/>
            </a:pPr>
            <a:r>
              <a:rPr lang="en"/>
              <a:t>are whitespace-separated). Links and quotes are extracted from the stripped and tokenized version.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PHASE E (since 2014-05-22)</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Same as Phase D, but output is now written as proper unicode, by hard-coding the output encoding as</a:t>
            </a:r>
            <a:endParaRPr/>
          </a:p>
          <a:p>
            <a:pPr indent="0" lvl="0" marL="0" rtl="0" algn="l">
              <a:spcBef>
                <a:spcPts val="0"/>
              </a:spcBef>
              <a:spcAft>
                <a:spcPts val="0"/>
              </a:spcAft>
              <a:buClr>
                <a:schemeClr val="dk1"/>
              </a:buClr>
              <a:buSzPts val="1100"/>
              <a:buFont typeface="Arial"/>
              <a:buNone/>
            </a:pPr>
            <a:r>
              <a:rPr lang="en"/>
              <a:t>"UTF-8" in the Java code.</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a0284f6f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a0284f6f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a:t>
            </a:r>
            <a:endParaRPr/>
          </a:p>
          <a:p>
            <a:pPr indent="-317500" lvl="0" marL="457200" marR="0" rtl="0" algn="l">
              <a:lnSpc>
                <a:spcPct val="100000"/>
              </a:lnSpc>
              <a:spcBef>
                <a:spcPts val="0"/>
              </a:spcBef>
              <a:spcAft>
                <a:spcPts val="0"/>
              </a:spcAft>
              <a:buSzPts val="1400"/>
              <a:buChar char="-"/>
            </a:pPr>
            <a:r>
              <a:rPr lang="en"/>
              <a:t>Explain trigram-based approach</a:t>
            </a:r>
            <a:endParaRPr/>
          </a:p>
          <a:p>
            <a:pPr indent="-317500" lvl="0" marL="457200" marR="0" rtl="0" algn="l">
              <a:lnSpc>
                <a:spcPct val="100000"/>
              </a:lnSpc>
              <a:spcBef>
                <a:spcPts val="0"/>
              </a:spcBef>
              <a:spcAft>
                <a:spcPts val="0"/>
              </a:spcAft>
              <a:buSzPts val="1400"/>
              <a:buChar char="-"/>
            </a:pPr>
            <a:r>
              <a:rPr lang="en"/>
              <a:t>Guessing time!</a:t>
            </a:r>
            <a:endParaRPr/>
          </a:p>
          <a:p>
            <a:pPr indent="-317500" lvl="0" marL="457200" marR="0" rtl="0" algn="l">
              <a:lnSpc>
                <a:spcPct val="100000"/>
              </a:lnSpc>
              <a:spcBef>
                <a:spcPts val="0"/>
              </a:spcBef>
              <a:spcAft>
                <a:spcPts val="0"/>
              </a:spcAft>
              <a:buSzPts val="1400"/>
              <a:buChar char="-"/>
            </a:pPr>
            <a:r>
              <a:rPr lang="en"/>
              <a:t>Works nearly perfectly, except for some pathological cases (e.g., Danish/Norwegian)</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db790db9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9db790db9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a0284f6f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a0284f6f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Required in order to construct BOW matrix, which requires counting words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a0284f6fd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a0284f6fd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a0284f6f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a0284f6f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23ff1953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23ff1953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Book recommendation: </a:t>
            </a:r>
            <a:r>
              <a:rPr lang="en" u="sng">
                <a:solidFill>
                  <a:schemeClr val="hlink"/>
                </a:solidFill>
                <a:hlinkClick r:id="rId2"/>
              </a:rPr>
              <a:t>https://www.amazon.de/Secret-Life-Pronouns-Words-about/dp/1608194965</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372286d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372286d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a0284f6f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a0284f6f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Next, we’ll look at some feature normalization methods for text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a0284f6fd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a0284f6fd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Link: The Finnish noun kauppa ('shop') has 2,253 forms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a0284f6f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a0284f6f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a0284f6f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a0284f6f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(Background: Hieronymus Bosch painting depicting hell)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a0284f6fd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a0284f6fd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Trigrams already rarely used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a0284f6fd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a0284f6fd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MI intuitively: if two adjacent words are much more likely to appear next to one another than we’d </a:t>
            </a:r>
            <a:r>
              <a:rPr lang="en"/>
              <a:t>expect if word order was randomly shuffled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a0284f6fd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a0284f6fd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a0284f6f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a0284f6f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Example of log scaling (cf. lecture on applied ML)</a:t>
            </a:r>
            <a:endParaRPr/>
          </a:p>
          <a:p>
            <a:pPr indent="-317500" lvl="0" marL="457200" marR="0" rtl="0" algn="l">
              <a:lnSpc>
                <a:spcPct val="100000"/>
              </a:lnSpc>
              <a:spcBef>
                <a:spcPts val="0"/>
              </a:spcBef>
              <a:spcAft>
                <a:spcPts val="0"/>
              </a:spcAft>
              <a:buSzPts val="1400"/>
              <a:buChar char="-"/>
            </a:pPr>
            <a:r>
              <a:rPr lang="en"/>
              <a:t>Remember Zipf slide from earlier on! (word freq follows a power law, i.e., a heavy-tailed distr)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a0284f6fd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a0284f6fd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More principled rational beyond log-scaling: info theory</a:t>
            </a:r>
            <a:endParaRPr/>
          </a:p>
          <a:p>
            <a:pPr indent="-317500" lvl="0" marL="457200" marR="0" rtl="0" algn="l">
              <a:lnSpc>
                <a:spcPct val="100000"/>
              </a:lnSpc>
              <a:spcBef>
                <a:spcPts val="0"/>
              </a:spcBef>
              <a:spcAft>
                <a:spcPts val="0"/>
              </a:spcAft>
              <a:buSzPts val="1400"/>
              <a:buChar char="-"/>
            </a:pPr>
            <a:r>
              <a:rPr lang="en"/>
              <a:t>Applies equally to n-grams, rather than unigrams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a0284f6f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a0284f6f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48589ea7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8589ea7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a0284f6fd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a0284f6fd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Cross-validation!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a0284f6fd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a0284f6fd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Should you do row or column normalization first? Depends!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a0284f6fd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a0284f6f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4eee7f358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4eee7f358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46524"/>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9b67de5a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9b67de5a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4630f7d108_2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4630f7d108_2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lecture:</a:t>
            </a:r>
            <a:endParaRPr/>
          </a:p>
          <a:p>
            <a:pPr indent="-317500" lvl="0" marL="457200" rtl="0" algn="l">
              <a:spcBef>
                <a:spcPts val="0"/>
              </a:spcBef>
              <a:spcAft>
                <a:spcPts val="0"/>
              </a:spcAft>
              <a:buSzPts val="1400"/>
              <a:buChar char="●"/>
            </a:pPr>
            <a:r>
              <a:rPr lang="en"/>
              <a:t>4 typical tasks on text data</a:t>
            </a:r>
            <a:endParaRPr/>
          </a:p>
          <a:p>
            <a:pPr indent="-317500" lvl="0" marL="457200" rtl="0" algn="l">
              <a:spcBef>
                <a:spcPts val="0"/>
              </a:spcBef>
              <a:spcAft>
                <a:spcPts val="0"/>
              </a:spcAft>
              <a:buSzPts val="1400"/>
              <a:buChar char="●"/>
            </a:pPr>
            <a:r>
              <a:rPr lang="en"/>
              <a:t>How to phrase these tasks as machine learning problems</a:t>
            </a:r>
            <a:endParaRPr/>
          </a:p>
          <a:p>
            <a:pPr indent="-317500" lvl="0" marL="457200" rtl="0" algn="l">
              <a:spcBef>
                <a:spcPts val="0"/>
              </a:spcBef>
              <a:spcAft>
                <a:spcPts val="0"/>
              </a:spcAft>
              <a:buSzPts val="1400"/>
              <a:buChar char="●"/>
            </a:pPr>
            <a:r>
              <a:rPr lang="en"/>
              <a:t>How to preprocess text so it can be fed to ML algorithms</a:t>
            </a:r>
            <a:endParaRPr/>
          </a:p>
          <a:p>
            <a:pPr indent="-317500" lvl="0" marL="457200" rtl="0" algn="l">
              <a:spcBef>
                <a:spcPts val="0"/>
              </a:spcBef>
              <a:spcAft>
                <a:spcPts val="0"/>
              </a:spcAft>
              <a:buSzPts val="1400"/>
              <a:buChar char="●"/>
            </a:pPr>
            <a:r>
              <a:rPr lang="en"/>
              <a:t>Result of that preprocessing: the BOW matrix (one row per doc, one col per word)</a:t>
            </a:r>
            <a:endParaRPr/>
          </a:p>
          <a:p>
            <a:pPr indent="-317500" lvl="0" marL="457200" rtl="0" algn="l">
              <a:spcBef>
                <a:spcPts val="0"/>
              </a:spcBef>
              <a:spcAft>
                <a:spcPts val="0"/>
              </a:spcAft>
              <a:buSzPts val="1400"/>
              <a:buChar char="●"/>
            </a:pPr>
            <a:r>
              <a:rPr lang="en"/>
              <a:t>I sold you all of this as a “bag of tricks for bags of words”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a0284f6fd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a0284f6fd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Today: revisit the 4 typical tasks in more detail, in the light of the TF-IDF matrix representation on which we’ve spent so much time last week</a:t>
            </a:r>
            <a:endParaRPr/>
          </a:p>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TF-IDF matrix: one row vector per doc</a:t>
            </a:r>
            <a:endParaRPr/>
          </a:p>
          <a:p>
            <a:pPr indent="-317500" lvl="1" marL="914400" rtl="0" algn="l">
              <a:spcBef>
                <a:spcPts val="0"/>
              </a:spcBef>
              <a:spcAft>
                <a:spcPts val="0"/>
              </a:spcAft>
              <a:buSzPts val="1400"/>
              <a:buChar char="-"/>
            </a:pPr>
            <a:r>
              <a:rPr lang="en"/>
              <a:t>When making a doc vector: more weight for a word if it appears a lot in the doc; less weight if it also appears a lot everywhere else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a0284f6fd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a0284f6fd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Q: advantages of cosine vs., say, Euclidean distance?</a:t>
            </a:r>
            <a:br>
              <a:rPr lang="en"/>
            </a:br>
            <a:r>
              <a:rPr lang="en"/>
              <a:t>cosine </a:t>
            </a:r>
            <a:r>
              <a:rPr lang="en"/>
              <a:t>implicitly accounts for varying doc length</a:t>
            </a:r>
            <a:endParaRPr/>
          </a:p>
          <a:p>
            <a:pPr indent="-317500" lvl="0" marL="457200" rtl="0" algn="l">
              <a:spcBef>
                <a:spcPts val="0"/>
              </a:spcBef>
              <a:spcAft>
                <a:spcPts val="0"/>
              </a:spcAft>
              <a:buSzPts val="1400"/>
              <a:buChar char="-"/>
            </a:pPr>
            <a:r>
              <a:rPr lang="en"/>
              <a:t>Useful fact (can prove on a napkin): after normalizing x, y to unit L2-norm, cos_dist(x, y) = 0.5 * ||x-y||^2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a0284f6fd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a0284f6fd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But cutting-edge search engines don’t strictly filter by words: can match a doc that doesn’t contain query term… (use deep learning to represent docs in a semantic space)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a0284f6fd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a0284f6fd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Lin alg view: underdetermined linear system; can fit training data perfectly</a:t>
            </a:r>
            <a:endParaRPr/>
          </a:p>
          <a:p>
            <a:pPr indent="-317500" lvl="0" marL="457200" rtl="0" algn="l">
              <a:spcBef>
                <a:spcPts val="0"/>
              </a:spcBef>
              <a:spcAft>
                <a:spcPts val="0"/>
              </a:spcAft>
              <a:buSzPts val="1400"/>
              <a:buChar char="-"/>
            </a:pPr>
            <a:r>
              <a:rPr lang="en"/>
              <a:t>(explain overfitting with example: single word that perfectly marks class in training data; more in 2 slides)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5-grams beat NNs only when carefully regularized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a0284f6f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a0284f6f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Ex.: Google Trends: crisp, clean time series capturing pop of Google search queries about a given input topic (here: Gorilla)</a:t>
            </a:r>
            <a:endParaRPr/>
          </a:p>
          <a:p>
            <a:pPr indent="-317500" lvl="0" marL="457200" rtl="0" algn="l">
              <a:spcBef>
                <a:spcPts val="0"/>
              </a:spcBef>
              <a:spcAft>
                <a:spcPts val="0"/>
              </a:spcAft>
              <a:buSzPts val="1400"/>
              <a:buChar char="-"/>
            </a:pPr>
            <a:r>
              <a:rPr lang="en"/>
              <a:t>But search queries are really short texts, whereas what we want is pop of topics (e.g., group “gorilla” etc.)</a:t>
            </a:r>
            <a:endParaRPr/>
          </a:p>
          <a:p>
            <a:pPr indent="-317500" lvl="0" marL="457200" rtl="0" algn="l">
              <a:spcBef>
                <a:spcPts val="0"/>
              </a:spcBef>
              <a:spcAft>
                <a:spcPts val="0"/>
              </a:spcAft>
              <a:buSzPts val="1400"/>
              <a:buChar char="-"/>
            </a:pPr>
            <a:r>
              <a:rPr lang="en"/>
              <a:t>To get these clean time series of topics (rather than verbatim queries), a lot of text processing had to happen: to aggregate, need to know which queries are about the same concept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4630f7d108_2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4630f7d108_2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0284f6fd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a0284f6fd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Let’s get back to the </a:t>
            </a:r>
            <a:r>
              <a:rPr lang="en"/>
              <a:t>problems</a:t>
            </a:r>
            <a:r>
              <a:rPr lang="en"/>
              <a:t> that may arise when you have more unique words than documents in your corpus</a:t>
            </a:r>
            <a:endParaRPr/>
          </a:p>
          <a:p>
            <a:pPr indent="-317500" lvl="0" marL="457200" rtl="0" algn="l">
              <a:spcBef>
                <a:spcPts val="0"/>
              </a:spcBef>
              <a:spcAft>
                <a:spcPts val="0"/>
              </a:spcAft>
              <a:buSzPts val="1400"/>
              <a:buChar char="-"/>
            </a:pPr>
            <a:r>
              <a:rPr lang="en"/>
              <a:t>And let’s look at one solution to those problems: regularization</a:t>
            </a:r>
            <a:endParaRPr/>
          </a:p>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I used lin reg as an example b/c it’s the method we’ve maybe seen most in ADA</a:t>
            </a:r>
            <a:endParaRPr/>
          </a:p>
          <a:p>
            <a:pPr indent="-317500" lvl="0" marL="457200" rtl="0" algn="l">
              <a:spcBef>
                <a:spcPts val="0"/>
              </a:spcBef>
              <a:spcAft>
                <a:spcPts val="0"/>
              </a:spcAft>
              <a:buSzPts val="1400"/>
              <a:buChar char="-"/>
            </a:pPr>
            <a:r>
              <a:rPr lang="en"/>
              <a:t>But argument maybe even clearer when thinking of logistic regression: training loss better the larger we make \beta_j → will try to make it infinity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4630f7d108_2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4630f7d108_2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Another view: break ties between multiple solutions if problem is underconstrained</a:t>
            </a:r>
            <a:endParaRPr/>
          </a:p>
          <a:p>
            <a:pPr indent="-317500" lvl="0" marL="457200" rtl="0" algn="l">
              <a:spcBef>
                <a:spcPts val="0"/>
              </a:spcBef>
              <a:spcAft>
                <a:spcPts val="0"/>
              </a:spcAft>
              <a:buSzPts val="1400"/>
              <a:buChar char="-"/>
            </a:pPr>
            <a:r>
              <a:rPr lang="en"/>
              <a:t>Both models (blue and green) fit data (red) perfectly</a:t>
            </a:r>
            <a:endParaRPr/>
          </a:p>
          <a:p>
            <a:pPr indent="-317500" lvl="0" marL="457200" rtl="0" algn="l">
              <a:spcBef>
                <a:spcPts val="0"/>
              </a:spcBef>
              <a:spcAft>
                <a:spcPts val="0"/>
              </a:spcAft>
              <a:buSzPts val="1400"/>
              <a:buChar char="-"/>
            </a:pPr>
            <a:r>
              <a:rPr lang="en"/>
              <a:t>One of them is regularized (biased toward smaller weights) → generalizes better to unseen data</a:t>
            </a:r>
            <a:endParaRPr/>
          </a:p>
          <a:p>
            <a:pPr indent="-317500" lvl="0" marL="457200" rtl="0" algn="l">
              <a:spcBef>
                <a:spcPts val="0"/>
              </a:spcBef>
              <a:spcAft>
                <a:spcPts val="0"/>
              </a:spcAft>
              <a:buSzPts val="1400"/>
              <a:buChar char="-"/>
            </a:pPr>
            <a:r>
              <a:rPr lang="en"/>
              <a:t>Poll: which one was regularized?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curve resulted from adding a regularization term to the loss function?</a:t>
            </a:r>
            <a:endParaRPr/>
          </a:p>
          <a:p>
            <a:pPr indent="0" lvl="0" marL="0" rtl="0" algn="l">
              <a:spcBef>
                <a:spcPts val="0"/>
              </a:spcBef>
              <a:spcAft>
                <a:spcPts val="0"/>
              </a:spcAft>
              <a:buNone/>
            </a:pPr>
            <a:r>
              <a:rPr lang="en"/>
              <a:t>(A) The green curve</a:t>
            </a:r>
            <a:br>
              <a:rPr lang="en"/>
            </a:br>
            <a:r>
              <a:rPr lang="en"/>
              <a:t>(B) The blue curve</a:t>
            </a:r>
            <a:endParaRPr/>
          </a:p>
          <a:p>
            <a:pPr indent="0" lvl="0" marL="0" rtl="0" algn="l">
              <a:spcBef>
                <a:spcPts val="0"/>
              </a:spcBef>
              <a:spcAft>
                <a:spcPts val="0"/>
              </a:spcAft>
              <a:buNone/>
            </a:pPr>
            <a:r>
              <a:rPr lang="en"/>
              <a:t>(C) None, since they both fit the red points perfectly</a:t>
            </a:r>
            <a:endParaRPr/>
          </a:p>
          <a:p>
            <a:pPr indent="0" lvl="0" marL="0" rtl="0" algn="l">
              <a:spcBef>
                <a:spcPts val="0"/>
              </a:spcBef>
              <a:spcAft>
                <a:spcPts val="0"/>
              </a:spcAft>
              <a:buNone/>
            </a:pPr>
            <a:r>
              <a:rPr lang="en"/>
              <a:t>(D) Impossible to tell from the info contained in the plot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a0284f6fd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a0284f6fd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“Manually inspect”: can look at centroid/clustroid, or at original docs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a0284f6f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a0284f6f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Dot product: similar topic vectors → high TF-IDF score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a0284f6fd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a0284f6fd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a0284f6fd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a0284f6fd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Orthogonality: topic vectors (in terms of docs and words, respectively) are uncorrelated (i.e., they roughly capture non-redundant signals)</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a0284f6fd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a0284f6fd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9db790db9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9db790db9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a372286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a372286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Generative story not how documents are really generated → just a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Idea: assuming this model is true, what set of topics and topic proportion of docs is most likely to have generated observed bag of words?</a:t>
            </a:r>
            <a:endParaRPr>
              <a:solidFill>
                <a:schemeClr val="dk1"/>
              </a:solidFill>
            </a:endParaRPr>
          </a:p>
          <a:p>
            <a:pPr indent="-317500" lvl="0" marL="457200" rtl="0" algn="l">
              <a:spcBef>
                <a:spcPts val="0"/>
              </a:spcBef>
              <a:spcAft>
                <a:spcPts val="0"/>
              </a:spcAft>
              <a:buSzPts val="1400"/>
              <a:buChar char="-"/>
            </a:pPr>
            <a:r>
              <a:rPr lang="en"/>
              <a:t>Dirichlet distribution: distribution over multinomial distributions</a:t>
            </a:r>
            <a:endParaRPr/>
          </a:p>
          <a:p>
            <a:pPr indent="-317500" lvl="0" marL="457200" rtl="0" algn="l">
              <a:spcBef>
                <a:spcPts val="0"/>
              </a:spcBef>
              <a:spcAft>
                <a:spcPts val="0"/>
              </a:spcAft>
              <a:buSzPts val="1400"/>
              <a:buChar char="-"/>
            </a:pPr>
            <a:r>
              <a:rPr lang="en"/>
              <a:t>How to learn topics of corpus, and topic proportion of docs?</a:t>
            </a:r>
            <a:endParaRPr/>
          </a:p>
          <a:p>
            <a:pPr indent="-317500" lvl="0" marL="457200" rtl="0" algn="l">
              <a:spcBef>
                <a:spcPts val="0"/>
              </a:spcBef>
              <a:spcAft>
                <a:spcPts val="0"/>
              </a:spcAft>
              <a:buSzPts val="1400"/>
              <a:buChar char="-"/>
            </a:pPr>
            <a:r>
              <a:rPr lang="en"/>
              <a:t>After next slide</a:t>
            </a:r>
            <a:endParaRPr/>
          </a:p>
          <a:p>
            <a:pPr indent="-317500" lvl="0" marL="457200" rtl="0" algn="l">
              <a:spcBef>
                <a:spcPts val="0"/>
              </a:spcBef>
              <a:spcAft>
                <a:spcPts val="0"/>
              </a:spcAft>
              <a:buSzPts val="1400"/>
              <a:buChar char="-"/>
            </a:pPr>
            <a:r>
              <a:rPr lang="en"/>
              <a:t>First: visual example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0284f6fd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a0284f6f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These days, many such tasks are much easier: just ask ChatGPT to do it for you</a:t>
            </a:r>
            <a:endParaRPr/>
          </a:p>
          <a:p>
            <a:pPr indent="-317500" lvl="0" marL="457200" rtl="0" algn="l">
              <a:spcBef>
                <a:spcPts val="0"/>
              </a:spcBef>
              <a:spcAft>
                <a:spcPts val="0"/>
              </a:spcAft>
              <a:buSzPts val="1400"/>
              <a:buChar char="-"/>
            </a:pPr>
            <a:r>
              <a:rPr lang="en"/>
              <a:t>Maybe not perfect: might also want to get “big black Rwandan apes” (but could also be chimps?)</a:t>
            </a:r>
            <a:endParaRPr/>
          </a:p>
          <a:p>
            <a:pPr indent="-317500" lvl="0" marL="457200" rtl="0" algn="l">
              <a:spcBef>
                <a:spcPts val="0"/>
              </a:spcBef>
              <a:spcAft>
                <a:spcPts val="0"/>
              </a:spcAft>
              <a:buSzPts val="1400"/>
              <a:buChar char="-"/>
            </a:pPr>
            <a:r>
              <a:rPr lang="en"/>
              <a:t>But very good! Jane Goodall query doesn’t mention gorillas</a:t>
            </a:r>
            <a:endParaRPr/>
          </a:p>
          <a:p>
            <a:pPr indent="-317500" lvl="0" marL="457200" rtl="0" algn="l">
              <a:spcBef>
                <a:spcPts val="0"/>
              </a:spcBef>
              <a:spcAft>
                <a:spcPts val="0"/>
              </a:spcAft>
              <a:buSzPts val="1400"/>
              <a:buChar char="-"/>
            </a:pPr>
            <a:r>
              <a:rPr lang="en"/>
              <a:t>Feel free to use ChatGPT to help you prepare your data for analysis (it may allow you to get to the interesting research questions faster). Always acknowledge it when you did!</a:t>
            </a:r>
            <a:endParaRPr/>
          </a:p>
          <a:p>
            <a:pPr indent="-317500" lvl="0" marL="457200" rtl="0" algn="l">
              <a:spcBef>
                <a:spcPts val="0"/>
              </a:spcBef>
              <a:spcAft>
                <a:spcPts val="0"/>
              </a:spcAft>
              <a:buSzPts val="1400"/>
              <a:buChar char="-"/>
            </a:pPr>
            <a:r>
              <a:rPr lang="en"/>
              <a:t>Today’s lecture: more basic text processing techniques. Need to know those, too! (p.t.o.)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a372286d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a372286d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LDA does not model the order of words (docs are considered bags of words)</a:t>
            </a:r>
            <a:endParaRPr/>
          </a:p>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LDA observes the actual docs (BOWs) and “reverse-engineers” the topics (left) and each doc’s distribution over topics (right)</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a372286d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a372286d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a372286d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a372286d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“Duality” of words and docs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a372286d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a372286d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Similar with two words (instead of two docs): might not co-occur in any docs</a:t>
            </a:r>
            <a:endParaRPr/>
          </a:p>
          <a:p>
            <a:pPr indent="-317500" lvl="0" marL="457200" rtl="0" algn="l">
              <a:spcBef>
                <a:spcPts val="0"/>
              </a:spcBef>
              <a:spcAft>
                <a:spcPts val="0"/>
              </a:spcAft>
              <a:buSzPts val="1400"/>
              <a:buChar char="-"/>
            </a:pPr>
            <a:r>
              <a:rPr lang="en"/>
              <a:t>Can also use LDA instead of LSA</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a372286d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a372286d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brings us to the topic of word vectors. Instead of using the columns of T or B from LSA, there are many other ways of def’ing vector reps for words</a:t>
            </a:r>
            <a:endParaRPr/>
          </a:p>
          <a:p>
            <a:pPr indent="-317500" lvl="0" marL="457200" rtl="0" algn="l">
              <a:spcBef>
                <a:spcPts val="0"/>
              </a:spcBef>
              <a:spcAft>
                <a:spcPts val="0"/>
              </a:spcAft>
              <a:buSzPts val="1400"/>
              <a:buChar char="-"/>
            </a:pPr>
            <a:r>
              <a:rPr lang="en"/>
              <a:t>Ex.: left and right | of | the target word:</a:t>
            </a:r>
            <a:endParaRPr/>
          </a:p>
          <a:p>
            <a:pPr indent="-317500" lvl="1" marL="914400" rtl="0" algn="l">
              <a:spcBef>
                <a:spcPts val="0"/>
              </a:spcBef>
              <a:spcAft>
                <a:spcPts val="0"/>
              </a:spcAft>
              <a:buSzPts val="1400"/>
              <a:buChar char="-"/>
            </a:pPr>
            <a:r>
              <a:rPr lang="en"/>
              <a:t>Context: “left and right | the target word”</a:t>
            </a:r>
            <a:endParaRPr/>
          </a:p>
          <a:p>
            <a:pPr indent="-317500" lvl="0" marL="457200" rtl="0" algn="l">
              <a:spcBef>
                <a:spcPts val="0"/>
              </a:spcBef>
              <a:spcAft>
                <a:spcPts val="0"/>
              </a:spcAft>
              <a:buSzPts val="1400"/>
              <a:buChar char="-"/>
            </a:pPr>
            <a:r>
              <a:rPr lang="en"/>
              <a:t>… </a:t>
            </a:r>
            <a:endParaRPr/>
          </a:p>
          <a:p>
            <a:pPr indent="-317500" lvl="0" marL="457200" rtl="0" algn="l">
              <a:spcBef>
                <a:spcPts val="0"/>
              </a:spcBef>
              <a:spcAft>
                <a:spcPts val="0"/>
              </a:spcAft>
              <a:buSzPts val="1400"/>
              <a:buChar char="-"/>
            </a:pPr>
            <a:r>
              <a:rPr lang="en"/>
              <a:t>Same context may appear multiple times, possibly across many docs</a:t>
            </a:r>
            <a:endParaRPr/>
          </a:p>
          <a:p>
            <a:pPr indent="-317500" lvl="0" marL="457200" rtl="0" algn="l">
              <a:spcBef>
                <a:spcPts val="0"/>
              </a:spcBef>
              <a:spcAft>
                <a:spcPts val="0"/>
              </a:spcAft>
              <a:buSzPts val="1400"/>
              <a:buChar char="-"/>
            </a:pPr>
            <a:r>
              <a:rPr lang="en"/>
              <a:t>What to use as entries of M? → p.t.o.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a372286d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a372286d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Pseudo-docs: for each context, make a “fake doc” where you concatenate all central target words that appear in that context</a:t>
            </a:r>
            <a:endParaRPr/>
          </a:p>
          <a:p>
            <a:pPr indent="-317500" lvl="0" marL="457200" rtl="0" algn="l">
              <a:spcBef>
                <a:spcPts val="0"/>
              </a:spcBef>
              <a:spcAft>
                <a:spcPts val="0"/>
              </a:spcAft>
              <a:buSzPts val="1400"/>
              <a:buChar char="-"/>
            </a:pPr>
            <a:r>
              <a:rPr lang="en"/>
              <a:t>PMI example: “component”, “principal | analysis”</a:t>
            </a:r>
            <a:endParaRPr/>
          </a:p>
          <a:p>
            <a:pPr indent="-317500" lvl="0" marL="457200" rtl="0" algn="l">
              <a:spcBef>
                <a:spcPts val="0"/>
              </a:spcBef>
              <a:spcAft>
                <a:spcPts val="0"/>
              </a:spcAft>
              <a:buSzPts val="1400"/>
              <a:buChar char="-"/>
            </a:pPr>
            <a:r>
              <a:rPr lang="en"/>
              <a:t>Not the usual way of introducing word2vec… </a:t>
            </a:r>
            <a:endParaRPr/>
          </a:p>
          <a:p>
            <a:pPr indent="-317500" lvl="0" marL="457200" rtl="0" algn="l">
              <a:spcBef>
                <a:spcPts val="0"/>
              </a:spcBef>
              <a:spcAft>
                <a:spcPts val="0"/>
              </a:spcAft>
              <a:buSzPts val="1400"/>
              <a:buChar char="-"/>
            </a:pPr>
            <a:r>
              <a:rPr lang="en"/>
              <a:t>Authors of w2v weren’t aware of this: Israeli researchers found out years later</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a372286d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a372286d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a372286d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a372286d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trike="sngStrike"/>
              <a:t>Q: which row normalization does taking avg. over words correspond to?</a:t>
            </a:r>
            <a:endParaRPr strike="sngStrike"/>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75a5978b9b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75a5978b9b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75a5978b9b_1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75a5978b9b_1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Vectors for “ass” different in 1st vs. 2nd doc! (hence “contextualized”)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317500" lvl="0" marL="457200" rtl="0" algn="l">
              <a:spcBef>
                <a:spcPts val="0"/>
              </a:spcBef>
              <a:spcAft>
                <a:spcPts val="0"/>
              </a:spcAft>
              <a:buSzPts val="1400"/>
              <a:buChar char="-"/>
            </a:pPr>
            <a:r>
              <a:rPr lang="en"/>
              <a:t>2021</a:t>
            </a:r>
            <a:r>
              <a:rPr lang="en"/>
              <a:t>: over 30,000 citations (1y ago: </a:t>
            </a:r>
            <a:r>
              <a:rPr lang="en">
                <a:solidFill>
                  <a:schemeClr val="dk1"/>
                </a:solidFill>
              </a:rPr>
              <a:t>12,500; 2y ago</a:t>
            </a:r>
            <a:r>
              <a:rPr lang="en"/>
              <a:t> 2,600 citations) → 17,500 citations in one year (48 per 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db790db9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db790db9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a372286d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a372286d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a372286d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a372286d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9b965289cf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9b965289cf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“Who has heard of GPT-3?” – when asking this Q one year ago, only a small number of students raised their hands</a:t>
            </a:r>
            <a:endParaRPr/>
          </a:p>
          <a:p>
            <a:pPr indent="-317500" lvl="0" marL="457200" rtl="0" algn="l">
              <a:spcBef>
                <a:spcPts val="0"/>
              </a:spcBef>
              <a:spcAft>
                <a:spcPts val="0"/>
              </a:spcAft>
              <a:buSzPts val="1400"/>
              <a:buChar char="-"/>
            </a:pPr>
            <a:r>
              <a:rPr lang="en"/>
              <a:t>Review is for Budweiser: </a:t>
            </a:r>
            <a:r>
              <a:rPr lang="en" u="sng">
                <a:solidFill>
                  <a:schemeClr val="hlink"/>
                </a:solidFill>
                <a:hlinkClick r:id="rId2"/>
              </a:rPr>
              <a:t>https://www.ratebeer.com/beer/budweiser/473/</a:t>
            </a:r>
            <a:r>
              <a:rPr lang="en"/>
              <a:t>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48589ea70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48589ea70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0284f6f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0284f6f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0284f6f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a0284f6fd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Which of the methods we’ve seen would you use?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 name="Shape 50"/>
        <p:cNvGrpSpPr/>
        <p:nvPr/>
      </p:nvGrpSpPr>
      <p:grpSpPr>
        <a:xfrm>
          <a:off x="0" y="0"/>
          <a:ext cx="0" cy="0"/>
          <a:chOff x="0" y="0"/>
          <a:chExt cx="0" cy="0"/>
        </a:xfrm>
      </p:grpSpPr>
      <p:pic>
        <p:nvPicPr>
          <p:cNvPr descr="light1.png" id="51" name="Google Shape;51;p13"/>
          <p:cNvPicPr preferRelativeResize="0"/>
          <p:nvPr/>
        </p:nvPicPr>
        <p:blipFill rotWithShape="1">
          <a:blip r:embed="rId2">
            <a:alphaModFix/>
          </a:blip>
          <a:srcRect b="0" l="0" r="0" t="0"/>
          <a:stretch/>
        </p:blipFill>
        <p:spPr>
          <a:xfrm>
            <a:off x="-12700" y="-11430"/>
            <a:ext cx="9169500" cy="5166300"/>
          </a:xfrm>
          <a:prstGeom prst="rect">
            <a:avLst/>
          </a:prstGeom>
          <a:noFill/>
          <a:ln>
            <a:noFill/>
          </a:ln>
        </p:spPr>
      </p:pic>
      <p:pic>
        <p:nvPicPr>
          <p:cNvPr descr="Yahoo gradient.png" id="52" name="Google Shape;52;p13"/>
          <p:cNvPicPr preferRelativeResize="0"/>
          <p:nvPr/>
        </p:nvPicPr>
        <p:blipFill rotWithShape="1">
          <a:blip r:embed="rId3">
            <a:alphaModFix/>
          </a:blip>
          <a:srcRect b="0" l="0" r="0" t="0"/>
          <a:stretch/>
        </p:blipFill>
        <p:spPr>
          <a:xfrm>
            <a:off x="863600" y="3097530"/>
            <a:ext cx="3695700" cy="1138800"/>
          </a:xfrm>
          <a:prstGeom prst="rect">
            <a:avLst/>
          </a:prstGeom>
          <a:noFill/>
          <a:ln>
            <a:noFill/>
          </a:ln>
        </p:spPr>
      </p:pic>
      <p:sp>
        <p:nvSpPr>
          <p:cNvPr id="53" name="Google Shape;53;p13"/>
          <p:cNvSpPr txBox="1"/>
          <p:nvPr>
            <p:ph type="title"/>
          </p:nvPr>
        </p:nvSpPr>
        <p:spPr>
          <a:xfrm>
            <a:off x="1112838" y="4236244"/>
            <a:ext cx="7772400" cy="378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2800"/>
              <a:buNone/>
              <a:defRPr b="0" i="0" sz="2800" u="none" cap="none" strike="noStrike">
                <a:solidFill>
                  <a:schemeClr val="lt1"/>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54" name="Google Shape;54;p13"/>
          <p:cNvSpPr txBox="1"/>
          <p:nvPr>
            <p:ph idx="1" type="body"/>
          </p:nvPr>
        </p:nvSpPr>
        <p:spPr>
          <a:xfrm>
            <a:off x="1112838" y="4529138"/>
            <a:ext cx="7772400" cy="378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Clr>
                <a:schemeClr val="accent6"/>
              </a:buClr>
              <a:buSzPts val="1800"/>
              <a:buFont typeface="Arial"/>
              <a:buNone/>
              <a:defRPr b="0" i="0" sz="1800" u="none" cap="none" strike="noStrike">
                <a:solidFill>
                  <a:schemeClr val="accent6"/>
                </a:solidFill>
                <a:latin typeface="Arial"/>
                <a:ea typeface="Arial"/>
                <a:cs typeface="Arial"/>
                <a:sym typeface="Arial"/>
              </a:defRPr>
            </a:lvl1pPr>
            <a:lvl2pPr indent="-228600" lvl="1" marL="914400" marR="0" rtl="0" algn="l">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indent="-228600" lvl="2" marL="1371600" marR="0" rtl="0" algn="l">
              <a:spcBef>
                <a:spcPts val="320"/>
              </a:spcBef>
              <a:spcAft>
                <a:spcPts val="0"/>
              </a:spcAft>
              <a:buClr>
                <a:srgbClr val="888888"/>
              </a:buClr>
              <a:buSzPts val="1400"/>
              <a:buFont typeface="Arial"/>
              <a:buNone/>
              <a:defRPr b="0" i="0" sz="1600" u="none" cap="none" strike="noStrike">
                <a:solidFill>
                  <a:srgbClr val="888888"/>
                </a:solidFill>
                <a:latin typeface="Arial"/>
                <a:ea typeface="Arial"/>
                <a:cs typeface="Arial"/>
                <a:sym typeface="Arial"/>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spcBef>
                <a:spcPts val="160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spcBef>
                <a:spcPts val="160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spcBef>
                <a:spcPts val="1600"/>
              </a:spcBef>
              <a:spcAft>
                <a:spcPts val="160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55" name="Google Shape;55;p1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sz="1300">
                <a:solidFill>
                  <a:schemeClr val="accent6"/>
                </a:solidFill>
              </a:defRPr>
            </a:lvl1pPr>
            <a:lvl2pPr lvl="1">
              <a:buNone/>
              <a:defRPr sz="1300">
                <a:solidFill>
                  <a:schemeClr val="accent6"/>
                </a:solidFill>
              </a:defRPr>
            </a:lvl2pPr>
            <a:lvl3pPr lvl="2">
              <a:buNone/>
              <a:defRPr sz="1300">
                <a:solidFill>
                  <a:schemeClr val="accent6"/>
                </a:solidFill>
              </a:defRPr>
            </a:lvl3pPr>
            <a:lvl4pPr lvl="3">
              <a:buNone/>
              <a:defRPr sz="1300">
                <a:solidFill>
                  <a:schemeClr val="accent6"/>
                </a:solidFill>
              </a:defRPr>
            </a:lvl4pPr>
            <a:lvl5pPr lvl="4">
              <a:buNone/>
              <a:defRPr sz="1300">
                <a:solidFill>
                  <a:schemeClr val="accent6"/>
                </a:solidFill>
              </a:defRPr>
            </a:lvl5pPr>
            <a:lvl6pPr lvl="5">
              <a:buNone/>
              <a:defRPr sz="1300">
                <a:solidFill>
                  <a:schemeClr val="accent6"/>
                </a:solidFill>
              </a:defRPr>
            </a:lvl6pPr>
            <a:lvl7pPr lvl="6">
              <a:buNone/>
              <a:defRPr sz="1300">
                <a:solidFill>
                  <a:schemeClr val="accent6"/>
                </a:solidFill>
              </a:defRPr>
            </a:lvl7pPr>
            <a:lvl8pPr lvl="7">
              <a:buNone/>
              <a:defRPr sz="1300">
                <a:solidFill>
                  <a:schemeClr val="accent6"/>
                </a:solidFill>
              </a:defRPr>
            </a:lvl8pPr>
            <a:lvl9pPr lvl="8">
              <a:buNone/>
              <a:defRPr sz="1300">
                <a:solidFill>
                  <a:schemeClr val="accent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28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58" name="Google Shape;58;p1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59" name="Google Shape;59;p14"/>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spTree>
      <p:nvGrpSpPr>
        <p:cNvPr id="60" name="Shape 60"/>
        <p:cNvGrpSpPr/>
        <p:nvPr/>
      </p:nvGrpSpPr>
      <p:grpSpPr>
        <a:xfrm>
          <a:off x="0" y="0"/>
          <a:ext cx="0" cy="0"/>
          <a:chOff x="0" y="0"/>
          <a:chExt cx="0" cy="0"/>
        </a:xfrm>
      </p:grpSpPr>
      <p:sp>
        <p:nvSpPr>
          <p:cNvPr id="61" name="Google Shape;61;p15"/>
          <p:cNvSpPr txBox="1"/>
          <p:nvPr>
            <p:ph idx="12" type="sldNum"/>
          </p:nvPr>
        </p:nvSpPr>
        <p:spPr>
          <a:xfrm>
            <a:off x="4330700" y="4953477"/>
            <a:ext cx="482700" cy="189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800">
                <a:solidFill>
                  <a:srgbClr val="9194AD"/>
                </a:solidFill>
                <a:latin typeface="Arial"/>
                <a:ea typeface="Arial"/>
                <a:cs typeface="Arial"/>
                <a:sym typeface="Arial"/>
              </a:defRPr>
            </a:lvl1pPr>
            <a:lvl2pPr indent="0" lvl="1" marL="0" marR="0" rtl="0" algn="ctr">
              <a:spcBef>
                <a:spcPts val="0"/>
              </a:spcBef>
              <a:spcAft>
                <a:spcPts val="0"/>
              </a:spcAft>
              <a:buNone/>
              <a:defRPr sz="800">
                <a:solidFill>
                  <a:srgbClr val="9194AD"/>
                </a:solidFill>
                <a:latin typeface="Arial"/>
                <a:ea typeface="Arial"/>
                <a:cs typeface="Arial"/>
                <a:sym typeface="Arial"/>
              </a:defRPr>
            </a:lvl2pPr>
            <a:lvl3pPr indent="0" lvl="2" marL="0" marR="0" rtl="0" algn="ctr">
              <a:spcBef>
                <a:spcPts val="0"/>
              </a:spcBef>
              <a:spcAft>
                <a:spcPts val="0"/>
              </a:spcAft>
              <a:buNone/>
              <a:defRPr sz="800">
                <a:solidFill>
                  <a:srgbClr val="9194AD"/>
                </a:solidFill>
                <a:latin typeface="Arial"/>
                <a:ea typeface="Arial"/>
                <a:cs typeface="Arial"/>
                <a:sym typeface="Arial"/>
              </a:defRPr>
            </a:lvl3pPr>
            <a:lvl4pPr indent="0" lvl="3" marL="0" marR="0" rtl="0" algn="ctr">
              <a:spcBef>
                <a:spcPts val="0"/>
              </a:spcBef>
              <a:spcAft>
                <a:spcPts val="0"/>
              </a:spcAft>
              <a:buNone/>
              <a:defRPr sz="800">
                <a:solidFill>
                  <a:srgbClr val="9194AD"/>
                </a:solidFill>
                <a:latin typeface="Arial"/>
                <a:ea typeface="Arial"/>
                <a:cs typeface="Arial"/>
                <a:sym typeface="Arial"/>
              </a:defRPr>
            </a:lvl4pPr>
            <a:lvl5pPr indent="0" lvl="4" marL="0" marR="0" rtl="0" algn="ctr">
              <a:spcBef>
                <a:spcPts val="0"/>
              </a:spcBef>
              <a:spcAft>
                <a:spcPts val="0"/>
              </a:spcAft>
              <a:buNone/>
              <a:defRPr sz="800">
                <a:solidFill>
                  <a:srgbClr val="9194AD"/>
                </a:solidFill>
                <a:latin typeface="Arial"/>
                <a:ea typeface="Arial"/>
                <a:cs typeface="Arial"/>
                <a:sym typeface="Arial"/>
              </a:defRPr>
            </a:lvl5pPr>
            <a:lvl6pPr indent="0" lvl="5" marL="0" marR="0" rtl="0" algn="ctr">
              <a:spcBef>
                <a:spcPts val="0"/>
              </a:spcBef>
              <a:spcAft>
                <a:spcPts val="0"/>
              </a:spcAft>
              <a:buNone/>
              <a:defRPr sz="800">
                <a:solidFill>
                  <a:srgbClr val="9194AD"/>
                </a:solidFill>
                <a:latin typeface="Arial"/>
                <a:ea typeface="Arial"/>
                <a:cs typeface="Arial"/>
                <a:sym typeface="Arial"/>
              </a:defRPr>
            </a:lvl6pPr>
            <a:lvl7pPr indent="0" lvl="6" marL="0" marR="0" rtl="0" algn="ctr">
              <a:spcBef>
                <a:spcPts val="0"/>
              </a:spcBef>
              <a:spcAft>
                <a:spcPts val="0"/>
              </a:spcAft>
              <a:buNone/>
              <a:defRPr sz="800">
                <a:solidFill>
                  <a:srgbClr val="9194AD"/>
                </a:solidFill>
                <a:latin typeface="Arial"/>
                <a:ea typeface="Arial"/>
                <a:cs typeface="Arial"/>
                <a:sym typeface="Arial"/>
              </a:defRPr>
            </a:lvl7pPr>
            <a:lvl8pPr indent="0" lvl="7" marL="0" marR="0" rtl="0" algn="ctr">
              <a:spcBef>
                <a:spcPts val="0"/>
              </a:spcBef>
              <a:spcAft>
                <a:spcPts val="0"/>
              </a:spcAft>
              <a:buNone/>
              <a:defRPr sz="800">
                <a:solidFill>
                  <a:srgbClr val="9194AD"/>
                </a:solidFill>
                <a:latin typeface="Arial"/>
                <a:ea typeface="Arial"/>
                <a:cs typeface="Arial"/>
                <a:sym typeface="Arial"/>
              </a:defRPr>
            </a:lvl8pPr>
            <a:lvl9pPr indent="0" lvl="8" marL="0" marR="0" rtl="0" algn="ctr">
              <a:spcBef>
                <a:spcPts val="0"/>
              </a:spcBef>
              <a:spcAft>
                <a:spcPts val="0"/>
              </a:spcAft>
              <a:buNone/>
              <a:defRPr sz="800">
                <a:solidFill>
                  <a:srgbClr val="9194A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2" name="Google Shape;62;p15"/>
          <p:cNvSpPr txBox="1"/>
          <p:nvPr>
            <p:ph idx="11" type="ftr"/>
          </p:nvPr>
        </p:nvSpPr>
        <p:spPr>
          <a:xfrm>
            <a:off x="0" y="4953477"/>
            <a:ext cx="4330800" cy="200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accent6"/>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 name="Google Shape;63;p15"/>
          <p:cNvSpPr txBox="1"/>
          <p:nvPr>
            <p:ph idx="10" type="dt"/>
          </p:nvPr>
        </p:nvSpPr>
        <p:spPr>
          <a:xfrm>
            <a:off x="7010400" y="4953477"/>
            <a:ext cx="2133600" cy="189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rgbClr val="9194AD"/>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64" name="Shape 64"/>
        <p:cNvGrpSpPr/>
        <p:nvPr/>
      </p:nvGrpSpPr>
      <p:grpSpPr>
        <a:xfrm>
          <a:off x="0" y="0"/>
          <a:ext cx="0" cy="0"/>
          <a:chOff x="0" y="0"/>
          <a:chExt cx="0" cy="0"/>
        </a:xfrm>
      </p:grpSpPr>
      <p:sp>
        <p:nvSpPr>
          <p:cNvPr id="65" name="Google Shape;65;p16"/>
          <p:cNvSpPr txBox="1"/>
          <p:nvPr>
            <p:ph type="title"/>
          </p:nvPr>
        </p:nvSpPr>
        <p:spPr>
          <a:xfrm>
            <a:off x="533400" y="285750"/>
            <a:ext cx="8077200" cy="742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66" name="Google Shape;66;p16"/>
          <p:cNvSpPr txBox="1"/>
          <p:nvPr>
            <p:ph idx="1" type="body"/>
          </p:nvPr>
        </p:nvSpPr>
        <p:spPr>
          <a:xfrm>
            <a:off x="685800" y="1314450"/>
            <a:ext cx="3810000" cy="36576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7" name="Google Shape;67;p16"/>
          <p:cNvSpPr txBox="1"/>
          <p:nvPr>
            <p:ph idx="2" type="body"/>
          </p:nvPr>
        </p:nvSpPr>
        <p:spPr>
          <a:xfrm>
            <a:off x="4648200" y="1314450"/>
            <a:ext cx="3810000" cy="36576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8" name="Google Shape;68;p16"/>
          <p:cNvSpPr txBox="1"/>
          <p:nvPr>
            <p:ph idx="10" type="dt"/>
          </p:nvPr>
        </p:nvSpPr>
        <p:spPr>
          <a:xfrm>
            <a:off x="7010400" y="4953477"/>
            <a:ext cx="2133600" cy="189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6"/>
          <p:cNvSpPr txBox="1"/>
          <p:nvPr>
            <p:ph idx="11" type="ftr"/>
          </p:nvPr>
        </p:nvSpPr>
        <p:spPr>
          <a:xfrm>
            <a:off x="0" y="4953477"/>
            <a:ext cx="4330800" cy="200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 name="Google Shape;70;p16"/>
          <p:cNvSpPr txBox="1"/>
          <p:nvPr>
            <p:ph idx="12" type="sldNum"/>
          </p:nvPr>
        </p:nvSpPr>
        <p:spPr>
          <a:xfrm>
            <a:off x="4330700" y="4953477"/>
            <a:ext cx="482700" cy="189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1" name="Shape 71"/>
        <p:cNvGrpSpPr/>
        <p:nvPr/>
      </p:nvGrpSpPr>
      <p:grpSpPr>
        <a:xfrm>
          <a:off x="0" y="0"/>
          <a:ext cx="0" cy="0"/>
          <a:chOff x="0" y="0"/>
          <a:chExt cx="0" cy="0"/>
        </a:xfrm>
      </p:grpSpPr>
      <p:sp>
        <p:nvSpPr>
          <p:cNvPr id="72" name="Google Shape;72;p1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2800"/>
              <a:buNone/>
              <a:defRPr b="1" i="0" sz="20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73" name="Google Shape;73;p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 name="Google Shape;74;p17"/>
          <p:cNvSpPr txBox="1"/>
          <p:nvPr>
            <p:ph idx="2" type="body"/>
          </p:nvPr>
        </p:nvSpPr>
        <p:spPr>
          <a:xfrm>
            <a:off x="457201"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60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60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600"/>
              </a:spcBef>
              <a:spcAft>
                <a:spcPts val="1600"/>
              </a:spcAft>
              <a:buClr>
                <a:schemeClr val="dk1"/>
              </a:buClr>
              <a:buSzPts val="1400"/>
              <a:buFont typeface="Arial"/>
              <a:buNone/>
              <a:defRPr b="0" i="0" sz="900" u="none" cap="none" strike="noStrike">
                <a:solidFill>
                  <a:schemeClr val="dk1"/>
                </a:solidFill>
                <a:latin typeface="Arial"/>
                <a:ea typeface="Arial"/>
                <a:cs typeface="Arial"/>
                <a:sym typeface="Arial"/>
              </a:defRPr>
            </a:lvl9pPr>
          </a:lstStyle>
          <a:p/>
        </p:txBody>
      </p:sp>
      <p:sp>
        <p:nvSpPr>
          <p:cNvPr id="75" name="Google Shape;75;p17"/>
          <p:cNvSpPr txBox="1"/>
          <p:nvPr>
            <p:ph idx="11" type="ftr"/>
          </p:nvPr>
        </p:nvSpPr>
        <p:spPr>
          <a:xfrm>
            <a:off x="0" y="4953477"/>
            <a:ext cx="4330800" cy="200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7"/>
          <p:cNvSpPr txBox="1"/>
          <p:nvPr>
            <p:ph idx="12" type="sldNum"/>
          </p:nvPr>
        </p:nvSpPr>
        <p:spPr>
          <a:xfrm>
            <a:off x="4330700" y="4953477"/>
            <a:ext cx="482700" cy="189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77" name="Google Shape;77;p17"/>
          <p:cNvSpPr txBox="1"/>
          <p:nvPr>
            <p:ph idx="10" type="dt"/>
          </p:nvPr>
        </p:nvSpPr>
        <p:spPr>
          <a:xfrm>
            <a:off x="7010400" y="4953477"/>
            <a:ext cx="2133600" cy="189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78" name="Shape 78"/>
        <p:cNvGrpSpPr/>
        <p:nvPr/>
      </p:nvGrpSpPr>
      <p:grpSpPr>
        <a:xfrm>
          <a:off x="0" y="0"/>
          <a:ext cx="0" cy="0"/>
          <a:chOff x="0" y="0"/>
          <a:chExt cx="0" cy="0"/>
        </a:xfrm>
      </p:grpSpPr>
      <p:sp>
        <p:nvSpPr>
          <p:cNvPr id="79" name="Google Shape;79;p18"/>
          <p:cNvSpPr txBox="1"/>
          <p:nvPr>
            <p:ph type="title"/>
          </p:nvPr>
        </p:nvSpPr>
        <p:spPr>
          <a:xfrm>
            <a:off x="457200" y="205978"/>
            <a:ext cx="8229600" cy="857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80" name="Google Shape;80;p18"/>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18"/>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0" type="dt"/>
          </p:nvPr>
        </p:nvSpPr>
        <p:spPr>
          <a:xfrm>
            <a:off x="457647" y="4683901"/>
            <a:ext cx="2133000" cy="357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8"/>
          <p:cNvSpPr txBox="1"/>
          <p:nvPr>
            <p:ph idx="11" type="ftr"/>
          </p:nvPr>
        </p:nvSpPr>
        <p:spPr>
          <a:xfrm>
            <a:off x="2771552" y="4683901"/>
            <a:ext cx="3672300" cy="357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Google Shape;84;p18"/>
          <p:cNvSpPr txBox="1"/>
          <p:nvPr>
            <p:ph idx="12" type="sldNum"/>
          </p:nvPr>
        </p:nvSpPr>
        <p:spPr>
          <a:xfrm>
            <a:off x="6553275" y="4683901"/>
            <a:ext cx="2133000" cy="357600"/>
          </a:xfrm>
          <a:prstGeom prst="rect">
            <a:avLst/>
          </a:prstGeom>
          <a:noFill/>
          <a:ln>
            <a:noFill/>
          </a:ln>
        </p:spPr>
        <p:txBody>
          <a:bodyPr anchorCtr="0" anchor="ctr" bIns="42450" lIns="84900" spcFirstLastPara="1" rIns="84900" wrap="square" tIns="4245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5" name="Shape 85"/>
        <p:cNvGrpSpPr/>
        <p:nvPr/>
      </p:nvGrpSpPr>
      <p:grpSpPr>
        <a:xfrm>
          <a:off x="0" y="0"/>
          <a:ext cx="0" cy="0"/>
          <a:chOff x="0" y="0"/>
          <a:chExt cx="0" cy="0"/>
        </a:xfrm>
      </p:grpSpPr>
      <p:sp>
        <p:nvSpPr>
          <p:cNvPr id="86" name="Google Shape;86;p19"/>
          <p:cNvSpPr txBox="1"/>
          <p:nvPr>
            <p:ph type="title"/>
          </p:nvPr>
        </p:nvSpPr>
        <p:spPr>
          <a:xfrm>
            <a:off x="457200" y="205978"/>
            <a:ext cx="8229600" cy="857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87" name="Google Shape;87;p19"/>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8" name="Google Shape;88;p19"/>
          <p:cNvSpPr txBox="1"/>
          <p:nvPr>
            <p:ph idx="2" type="body"/>
          </p:nvPr>
        </p:nvSpPr>
        <p:spPr>
          <a:xfrm>
            <a:off x="4648200" y="1200150"/>
            <a:ext cx="4038600" cy="1639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9" name="Google Shape;89;p19"/>
          <p:cNvSpPr txBox="1"/>
          <p:nvPr>
            <p:ph idx="3" type="body"/>
          </p:nvPr>
        </p:nvSpPr>
        <p:spPr>
          <a:xfrm>
            <a:off x="4648200" y="2953941"/>
            <a:ext cx="4038600" cy="16407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0" name="Google Shape;90;p19"/>
          <p:cNvSpPr txBox="1"/>
          <p:nvPr>
            <p:ph idx="10" type="dt"/>
          </p:nvPr>
        </p:nvSpPr>
        <p:spPr>
          <a:xfrm>
            <a:off x="457647" y="4683901"/>
            <a:ext cx="2133000" cy="357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19"/>
          <p:cNvSpPr txBox="1"/>
          <p:nvPr>
            <p:ph idx="11" type="ftr"/>
          </p:nvPr>
        </p:nvSpPr>
        <p:spPr>
          <a:xfrm>
            <a:off x="2771552" y="4683901"/>
            <a:ext cx="3672300" cy="357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Google Shape;92;p19"/>
          <p:cNvSpPr txBox="1"/>
          <p:nvPr>
            <p:ph idx="12" type="sldNum"/>
          </p:nvPr>
        </p:nvSpPr>
        <p:spPr>
          <a:xfrm>
            <a:off x="6553275" y="4683901"/>
            <a:ext cx="2133000" cy="357600"/>
          </a:xfrm>
          <a:prstGeom prst="rect">
            <a:avLst/>
          </a:prstGeom>
          <a:noFill/>
          <a:ln>
            <a:noFill/>
          </a:ln>
        </p:spPr>
        <p:txBody>
          <a:bodyPr anchorCtr="0" anchor="ctr" bIns="42450" lIns="84900" spcFirstLastPara="1" rIns="84900" wrap="square" tIns="4245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3" name="Shape 93"/>
        <p:cNvGrpSpPr/>
        <p:nvPr/>
      </p:nvGrpSpPr>
      <p:grpSpPr>
        <a:xfrm>
          <a:off x="0" y="0"/>
          <a:ext cx="0" cy="0"/>
          <a:chOff x="0" y="0"/>
          <a:chExt cx="0" cy="0"/>
        </a:xfrm>
      </p:grpSpPr>
      <p:sp>
        <p:nvSpPr>
          <p:cNvPr id="94" name="Google Shape;94;p20"/>
          <p:cNvSpPr txBox="1"/>
          <p:nvPr>
            <p:ph type="title"/>
          </p:nvPr>
        </p:nvSpPr>
        <p:spPr>
          <a:xfrm>
            <a:off x="457200" y="205978"/>
            <a:ext cx="8229600" cy="857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95" name="Google Shape;95;p2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 name="Google Shape;96;p20"/>
          <p:cNvSpPr txBox="1"/>
          <p:nvPr>
            <p:ph idx="2" type="body"/>
          </p:nvPr>
        </p:nvSpPr>
        <p:spPr>
          <a:xfrm>
            <a:off x="4648200" y="1200150"/>
            <a:ext cx="4038600" cy="16395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20"/>
          <p:cNvSpPr txBox="1"/>
          <p:nvPr>
            <p:ph idx="3" type="body"/>
          </p:nvPr>
        </p:nvSpPr>
        <p:spPr>
          <a:xfrm>
            <a:off x="4648200" y="2953941"/>
            <a:ext cx="4038600" cy="16407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8" name="Google Shape;98;p20"/>
          <p:cNvSpPr txBox="1"/>
          <p:nvPr>
            <p:ph idx="10" type="dt"/>
          </p:nvPr>
        </p:nvSpPr>
        <p:spPr>
          <a:xfrm>
            <a:off x="457647" y="4683901"/>
            <a:ext cx="2133000" cy="357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 name="Google Shape;99;p20"/>
          <p:cNvSpPr txBox="1"/>
          <p:nvPr>
            <p:ph idx="11" type="ftr"/>
          </p:nvPr>
        </p:nvSpPr>
        <p:spPr>
          <a:xfrm>
            <a:off x="2771552" y="4683901"/>
            <a:ext cx="3672300" cy="357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 name="Google Shape;100;p20"/>
          <p:cNvSpPr txBox="1"/>
          <p:nvPr>
            <p:ph idx="12" type="sldNum"/>
          </p:nvPr>
        </p:nvSpPr>
        <p:spPr>
          <a:xfrm>
            <a:off x="6553275" y="4683901"/>
            <a:ext cx="2133000" cy="357600"/>
          </a:xfrm>
          <a:prstGeom prst="rect">
            <a:avLst/>
          </a:prstGeom>
          <a:noFill/>
          <a:ln>
            <a:noFill/>
          </a:ln>
        </p:spPr>
        <p:txBody>
          <a:bodyPr anchorCtr="0" anchor="ctr" bIns="42450" lIns="84900" spcFirstLastPara="1" rIns="84900" wrap="square" tIns="4245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1" name="Shape 101"/>
        <p:cNvGrpSpPr/>
        <p:nvPr/>
      </p:nvGrpSpPr>
      <p:grpSpPr>
        <a:xfrm>
          <a:off x="0" y="0"/>
          <a:ext cx="0" cy="0"/>
          <a:chOff x="0" y="0"/>
          <a:chExt cx="0" cy="0"/>
        </a:xfrm>
      </p:grpSpPr>
      <p:sp>
        <p:nvSpPr>
          <p:cNvPr id="102" name="Google Shape;102;p21"/>
          <p:cNvSpPr txBox="1"/>
          <p:nvPr>
            <p:ph type="title"/>
          </p:nvPr>
        </p:nvSpPr>
        <p:spPr>
          <a:xfrm>
            <a:off x="457200" y="205740"/>
            <a:ext cx="8229600" cy="60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1pPr>
            <a:lvl2pPr indent="0" lvl="1"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2pPr>
            <a:lvl3pPr indent="0" lvl="2"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3pPr>
            <a:lvl4pPr indent="0" lvl="3"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4pPr>
            <a:lvl5pPr indent="0" lvl="4" marL="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5pPr>
            <a:lvl6pPr indent="0" lvl="5" marL="4572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6pPr>
            <a:lvl7pPr indent="0" lvl="6" marL="9144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7pPr>
            <a:lvl8pPr indent="0" lvl="7" marL="13716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8pPr>
            <a:lvl9pPr indent="0" lvl="8" marL="1828800" marR="0" rtl="0" algn="ctr">
              <a:spcBef>
                <a:spcPts val="0"/>
              </a:spcBef>
              <a:spcAft>
                <a:spcPts val="0"/>
              </a:spcAft>
              <a:buSzPts val="2800"/>
              <a:buNone/>
              <a:defRPr b="0" i="0" sz="3200" u="none" cap="none" strike="noStrike">
                <a:solidFill>
                  <a:srgbClr val="44465B"/>
                </a:solidFill>
                <a:latin typeface="Arial"/>
                <a:ea typeface="Arial"/>
                <a:cs typeface="Arial"/>
                <a:sym typeface="Arial"/>
              </a:defRPr>
            </a:lvl9pPr>
          </a:lstStyle>
          <a:p/>
        </p:txBody>
      </p:sp>
      <p:sp>
        <p:nvSpPr>
          <p:cNvPr id="103" name="Google Shape;103;p21"/>
          <p:cNvSpPr txBox="1"/>
          <p:nvPr>
            <p:ph idx="1" type="body"/>
          </p:nvPr>
        </p:nvSpPr>
        <p:spPr>
          <a:xfrm>
            <a:off x="457200" y="952501"/>
            <a:ext cx="4038600" cy="36420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160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4" name="Google Shape;104;p21"/>
          <p:cNvSpPr txBox="1"/>
          <p:nvPr>
            <p:ph idx="2" type="body"/>
          </p:nvPr>
        </p:nvSpPr>
        <p:spPr>
          <a:xfrm>
            <a:off x="4648200" y="952501"/>
            <a:ext cx="4038600" cy="3642000"/>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160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5" name="Google Shape;105;p21"/>
          <p:cNvSpPr txBox="1"/>
          <p:nvPr>
            <p:ph idx="11" type="ftr"/>
          </p:nvPr>
        </p:nvSpPr>
        <p:spPr>
          <a:xfrm>
            <a:off x="0" y="4953477"/>
            <a:ext cx="4330800" cy="200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6" name="Google Shape;106;p21"/>
          <p:cNvSpPr txBox="1"/>
          <p:nvPr>
            <p:ph idx="12" type="sldNum"/>
          </p:nvPr>
        </p:nvSpPr>
        <p:spPr>
          <a:xfrm>
            <a:off x="4330700" y="4953477"/>
            <a:ext cx="482700" cy="189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800">
                <a:solidFill>
                  <a:schemeClr val="lt1"/>
                </a:solidFill>
                <a:latin typeface="Arial"/>
                <a:ea typeface="Arial"/>
                <a:cs typeface="Arial"/>
                <a:sym typeface="Arial"/>
              </a:defRPr>
            </a:lvl1pPr>
            <a:lvl2pPr indent="0" lvl="1" marL="0" marR="0" rtl="0" algn="ctr">
              <a:spcBef>
                <a:spcPts val="0"/>
              </a:spcBef>
              <a:spcAft>
                <a:spcPts val="0"/>
              </a:spcAft>
              <a:buNone/>
              <a:defRPr sz="800">
                <a:solidFill>
                  <a:schemeClr val="lt1"/>
                </a:solidFill>
                <a:latin typeface="Arial"/>
                <a:ea typeface="Arial"/>
                <a:cs typeface="Arial"/>
                <a:sym typeface="Arial"/>
              </a:defRPr>
            </a:lvl2pPr>
            <a:lvl3pPr indent="0" lvl="2" marL="0" marR="0" rtl="0" algn="ctr">
              <a:spcBef>
                <a:spcPts val="0"/>
              </a:spcBef>
              <a:spcAft>
                <a:spcPts val="0"/>
              </a:spcAft>
              <a:buNone/>
              <a:defRPr sz="800">
                <a:solidFill>
                  <a:schemeClr val="lt1"/>
                </a:solidFill>
                <a:latin typeface="Arial"/>
                <a:ea typeface="Arial"/>
                <a:cs typeface="Arial"/>
                <a:sym typeface="Arial"/>
              </a:defRPr>
            </a:lvl3pPr>
            <a:lvl4pPr indent="0" lvl="3" marL="0" marR="0" rtl="0" algn="ctr">
              <a:spcBef>
                <a:spcPts val="0"/>
              </a:spcBef>
              <a:spcAft>
                <a:spcPts val="0"/>
              </a:spcAft>
              <a:buNone/>
              <a:defRPr sz="800">
                <a:solidFill>
                  <a:schemeClr val="lt1"/>
                </a:solidFill>
                <a:latin typeface="Arial"/>
                <a:ea typeface="Arial"/>
                <a:cs typeface="Arial"/>
                <a:sym typeface="Arial"/>
              </a:defRPr>
            </a:lvl4pPr>
            <a:lvl5pPr indent="0" lvl="4" marL="0" marR="0" rtl="0" algn="ctr">
              <a:spcBef>
                <a:spcPts val="0"/>
              </a:spcBef>
              <a:spcAft>
                <a:spcPts val="0"/>
              </a:spcAft>
              <a:buNone/>
              <a:defRPr sz="800">
                <a:solidFill>
                  <a:schemeClr val="lt1"/>
                </a:solidFill>
                <a:latin typeface="Arial"/>
                <a:ea typeface="Arial"/>
                <a:cs typeface="Arial"/>
                <a:sym typeface="Arial"/>
              </a:defRPr>
            </a:lvl5pPr>
            <a:lvl6pPr indent="0" lvl="5" marL="0" marR="0" rtl="0" algn="ctr">
              <a:spcBef>
                <a:spcPts val="0"/>
              </a:spcBef>
              <a:spcAft>
                <a:spcPts val="0"/>
              </a:spcAft>
              <a:buNone/>
              <a:defRPr sz="800">
                <a:solidFill>
                  <a:schemeClr val="lt1"/>
                </a:solidFill>
                <a:latin typeface="Arial"/>
                <a:ea typeface="Arial"/>
                <a:cs typeface="Arial"/>
                <a:sym typeface="Arial"/>
              </a:defRPr>
            </a:lvl6pPr>
            <a:lvl7pPr indent="0" lvl="6" marL="0" marR="0" rtl="0" algn="ctr">
              <a:spcBef>
                <a:spcPts val="0"/>
              </a:spcBef>
              <a:spcAft>
                <a:spcPts val="0"/>
              </a:spcAft>
              <a:buNone/>
              <a:defRPr sz="800">
                <a:solidFill>
                  <a:schemeClr val="lt1"/>
                </a:solidFill>
                <a:latin typeface="Arial"/>
                <a:ea typeface="Arial"/>
                <a:cs typeface="Arial"/>
                <a:sym typeface="Arial"/>
              </a:defRPr>
            </a:lvl7pPr>
            <a:lvl8pPr indent="0" lvl="7" marL="0" marR="0" rtl="0" algn="ctr">
              <a:spcBef>
                <a:spcPts val="0"/>
              </a:spcBef>
              <a:spcAft>
                <a:spcPts val="0"/>
              </a:spcAft>
              <a:buNone/>
              <a:defRPr sz="800">
                <a:solidFill>
                  <a:schemeClr val="lt1"/>
                </a:solidFill>
                <a:latin typeface="Arial"/>
                <a:ea typeface="Arial"/>
                <a:cs typeface="Arial"/>
                <a:sym typeface="Arial"/>
              </a:defRPr>
            </a:lvl8pPr>
            <a:lvl9pPr indent="0" lvl="8" marL="0" marR="0" rtl="0" algn="ctr">
              <a:spcBef>
                <a:spcPts val="0"/>
              </a:spcBef>
              <a:spcAft>
                <a:spcPts val="0"/>
              </a:spcAft>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07" name="Google Shape;107;p21"/>
          <p:cNvSpPr txBox="1"/>
          <p:nvPr>
            <p:ph idx="10" type="dt"/>
          </p:nvPr>
        </p:nvSpPr>
        <p:spPr>
          <a:xfrm>
            <a:off x="7010400" y="4953477"/>
            <a:ext cx="2133600" cy="189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112" name="Shape 112"/>
        <p:cNvGrpSpPr/>
        <p:nvPr/>
      </p:nvGrpSpPr>
      <p:grpSpPr>
        <a:xfrm>
          <a:off x="0" y="0"/>
          <a:ext cx="0" cy="0"/>
          <a:chOff x="0" y="0"/>
          <a:chExt cx="0" cy="0"/>
        </a:xfrm>
      </p:grpSpPr>
      <p:cxnSp>
        <p:nvCxnSpPr>
          <p:cNvPr id="113" name="Google Shape;113;p23"/>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4" name="Google Shape;114;p23"/>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15" name="Google Shape;115;p23"/>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16" name="Google Shape;116;p2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17" name="Google Shape;117;p2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18" name="Google Shape;118;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119" name="Shape 119"/>
        <p:cNvGrpSpPr/>
        <p:nvPr/>
      </p:nvGrpSpPr>
      <p:grpSpPr>
        <a:xfrm>
          <a:off x="0" y="0"/>
          <a:ext cx="0" cy="0"/>
          <a:chOff x="0" y="0"/>
          <a:chExt cx="0" cy="0"/>
        </a:xfrm>
      </p:grpSpPr>
      <p:cxnSp>
        <p:nvCxnSpPr>
          <p:cNvPr id="120" name="Google Shape;120;p24"/>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21" name="Google Shape;121;p24"/>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22" name="Google Shape;122;p24"/>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23" name="Google Shape;123;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 name="Shape 124"/>
        <p:cNvGrpSpPr/>
        <p:nvPr/>
      </p:nvGrpSpPr>
      <p:grpSpPr>
        <a:xfrm>
          <a:off x="0" y="0"/>
          <a:ext cx="0" cy="0"/>
          <a:chOff x="0" y="0"/>
          <a:chExt cx="0" cy="0"/>
        </a:xfrm>
      </p:grpSpPr>
      <p:cxnSp>
        <p:nvCxnSpPr>
          <p:cNvPr id="125" name="Google Shape;125;p2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26" name="Google Shape;126;p2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27" name="Google Shape;127;p2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28" name="Google Shape;128;p2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2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sz="2400"/>
            </a:lvl1pPr>
            <a:lvl2pPr indent="-342900" lvl="1" marL="914400" rtl="0">
              <a:spcBef>
                <a:spcPts val="1600"/>
              </a:spcBef>
              <a:spcAft>
                <a:spcPts val="0"/>
              </a:spcAft>
              <a:buSzPts val="1800"/>
              <a:buChar char="○"/>
              <a:defRPr sz="1800"/>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 name="Shape 131"/>
        <p:cNvGrpSpPr/>
        <p:nvPr/>
      </p:nvGrpSpPr>
      <p:grpSpPr>
        <a:xfrm>
          <a:off x="0" y="0"/>
          <a:ext cx="0" cy="0"/>
          <a:chOff x="0" y="0"/>
          <a:chExt cx="0" cy="0"/>
        </a:xfrm>
      </p:grpSpPr>
      <p:cxnSp>
        <p:nvCxnSpPr>
          <p:cNvPr id="132" name="Google Shape;132;p2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33" name="Google Shape;133;p2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34" name="Google Shape;134;p2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35" name="Google Shape;135;p2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26"/>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7" name="Google Shape;137;p26"/>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8" name="Google Shape;138;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1" name="Google Shape;141;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2" name="Shape 142"/>
        <p:cNvGrpSpPr/>
        <p:nvPr/>
      </p:nvGrpSpPr>
      <p:grpSpPr>
        <a:xfrm>
          <a:off x="0" y="0"/>
          <a:ext cx="0" cy="0"/>
          <a:chOff x="0" y="0"/>
          <a:chExt cx="0" cy="0"/>
        </a:xfrm>
      </p:grpSpPr>
      <p:cxnSp>
        <p:nvCxnSpPr>
          <p:cNvPr id="143" name="Google Shape;143;p28"/>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44" name="Google Shape;144;p28"/>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28"/>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6" name="Google Shape;146;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47" name="Shape 147"/>
        <p:cNvGrpSpPr/>
        <p:nvPr/>
      </p:nvGrpSpPr>
      <p:grpSpPr>
        <a:xfrm>
          <a:off x="0" y="0"/>
          <a:ext cx="0" cy="0"/>
          <a:chOff x="0" y="0"/>
          <a:chExt cx="0" cy="0"/>
        </a:xfrm>
      </p:grpSpPr>
      <p:cxnSp>
        <p:nvCxnSpPr>
          <p:cNvPr id="148" name="Google Shape;148;p29"/>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49" name="Google Shape;149;p29"/>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50" name="Google Shape;150;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1" name="Shape 151"/>
        <p:cNvGrpSpPr/>
        <p:nvPr/>
      </p:nvGrpSpPr>
      <p:grpSpPr>
        <a:xfrm>
          <a:off x="0" y="0"/>
          <a:ext cx="0" cy="0"/>
          <a:chOff x="0" y="0"/>
          <a:chExt cx="0" cy="0"/>
        </a:xfrm>
      </p:grpSpPr>
      <p:sp>
        <p:nvSpPr>
          <p:cNvPr id="152" name="Google Shape;152;p30"/>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3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54" name="Google Shape;154;p30"/>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4125"/>
              </a:buClr>
              <a:buSzPts val="3600"/>
              <a:buNone/>
              <a:defRPr sz="3600">
                <a:solidFill>
                  <a:srgbClr val="CC4125"/>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55" name="Google Shape;155;p30"/>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 name="Google Shape;156;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57" name="Google Shape;157;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8" name="Shape 158"/>
        <p:cNvGrpSpPr/>
        <p:nvPr/>
      </p:nvGrpSpPr>
      <p:grpSpPr>
        <a:xfrm>
          <a:off x="0" y="0"/>
          <a:ext cx="0" cy="0"/>
          <a:chOff x="0" y="0"/>
          <a:chExt cx="0" cy="0"/>
        </a:xfrm>
      </p:grpSpPr>
      <p:cxnSp>
        <p:nvCxnSpPr>
          <p:cNvPr id="159" name="Google Shape;159;p3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60" name="Google Shape;160;p3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61" name="Google Shape;161;p31"/>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62" name="Google Shape;162;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3" name="Shape 163"/>
        <p:cNvGrpSpPr/>
        <p:nvPr/>
      </p:nvGrpSpPr>
      <p:grpSpPr>
        <a:xfrm>
          <a:off x="0" y="0"/>
          <a:ext cx="0" cy="0"/>
          <a:chOff x="0" y="0"/>
          <a:chExt cx="0" cy="0"/>
        </a:xfrm>
      </p:grpSpPr>
      <p:cxnSp>
        <p:nvCxnSpPr>
          <p:cNvPr id="164" name="Google Shape;164;p3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65" name="Google Shape;165;p32"/>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66" name="Google Shape;166;p32"/>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67" name="Google Shape;167;p32"/>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68" name="Google Shape;168;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9" name="Shape 169"/>
        <p:cNvGrpSpPr/>
        <p:nvPr/>
      </p:nvGrpSpPr>
      <p:grpSpPr>
        <a:xfrm>
          <a:off x="0" y="0"/>
          <a:ext cx="0" cy="0"/>
          <a:chOff x="0" y="0"/>
          <a:chExt cx="0" cy="0"/>
        </a:xfrm>
      </p:grpSpPr>
      <p:sp>
        <p:nvSpPr>
          <p:cNvPr id="170" name="Google Shape;170;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1" name="Shape 171"/>
        <p:cNvGrpSpPr/>
        <p:nvPr/>
      </p:nvGrpSpPr>
      <p:grpSpPr>
        <a:xfrm>
          <a:off x="0" y="0"/>
          <a:ext cx="0" cy="0"/>
          <a:chOff x="0" y="0"/>
          <a:chExt cx="0" cy="0"/>
        </a:xfrm>
      </p:grpSpPr>
      <p:sp>
        <p:nvSpPr>
          <p:cNvPr id="172" name="Google Shape;172;p3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173" name="Google Shape;173;p3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174" name="Google Shape;174;p34"/>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75" name="Shape 175"/>
        <p:cNvGrpSpPr/>
        <p:nvPr/>
      </p:nvGrpSpPr>
      <p:grpSpPr>
        <a:xfrm>
          <a:off x="0" y="0"/>
          <a:ext cx="0" cy="0"/>
          <a:chOff x="0" y="0"/>
          <a:chExt cx="0" cy="0"/>
        </a:xfrm>
      </p:grpSpPr>
      <p:sp>
        <p:nvSpPr>
          <p:cNvPr id="176" name="Google Shape;176;p35"/>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177" name="Google Shape;177;p3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178" name="Shape 178"/>
        <p:cNvGrpSpPr/>
        <p:nvPr/>
      </p:nvGrpSpPr>
      <p:grpSpPr>
        <a:xfrm>
          <a:off x="0" y="0"/>
          <a:ext cx="0" cy="0"/>
          <a:chOff x="0" y="0"/>
          <a:chExt cx="0" cy="0"/>
        </a:xfrm>
      </p:grpSpPr>
      <p:sp>
        <p:nvSpPr>
          <p:cNvPr id="179" name="Google Shape;179;p36"/>
          <p:cNvSpPr txBox="1"/>
          <p:nvPr>
            <p:ph idx="1" type="body"/>
          </p:nvPr>
        </p:nvSpPr>
        <p:spPr>
          <a:xfrm>
            <a:off x="566738" y="171450"/>
            <a:ext cx="8001000" cy="43434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180" name="Google Shape;180;p36"/>
          <p:cNvSpPr txBox="1"/>
          <p:nvPr>
            <p:ph idx="10" type="dt"/>
          </p:nvPr>
        </p:nvSpPr>
        <p:spPr>
          <a:xfrm>
            <a:off x="609600" y="4683919"/>
            <a:ext cx="1981200" cy="3573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1" name="Google Shape;181;p36"/>
          <p:cNvSpPr txBox="1"/>
          <p:nvPr>
            <p:ph idx="11" type="ftr"/>
          </p:nvPr>
        </p:nvSpPr>
        <p:spPr>
          <a:xfrm>
            <a:off x="2895600" y="4686300"/>
            <a:ext cx="3200400" cy="357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2" name="Google Shape;182;p3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sz="1300">
                <a:solidFill>
                  <a:schemeClr val="dk1"/>
                </a:solidFill>
                <a:latin typeface="Calibri"/>
                <a:ea typeface="Calibri"/>
                <a:cs typeface="Calibri"/>
                <a:sym typeface="Calibri"/>
              </a:defRPr>
            </a:lvl1pPr>
            <a:lvl2pPr lvl="1" rtl="0">
              <a:buNone/>
              <a:defRPr sz="1300">
                <a:solidFill>
                  <a:schemeClr val="dk1"/>
                </a:solidFill>
                <a:latin typeface="Calibri"/>
                <a:ea typeface="Calibri"/>
                <a:cs typeface="Calibri"/>
                <a:sym typeface="Calibri"/>
              </a:defRPr>
            </a:lvl2pPr>
            <a:lvl3pPr lvl="2" rtl="0">
              <a:buNone/>
              <a:defRPr sz="1300">
                <a:solidFill>
                  <a:schemeClr val="dk1"/>
                </a:solidFill>
                <a:latin typeface="Calibri"/>
                <a:ea typeface="Calibri"/>
                <a:cs typeface="Calibri"/>
                <a:sym typeface="Calibri"/>
              </a:defRPr>
            </a:lvl3pPr>
            <a:lvl4pPr lvl="3" rtl="0">
              <a:buNone/>
              <a:defRPr sz="1300">
                <a:solidFill>
                  <a:schemeClr val="dk1"/>
                </a:solidFill>
                <a:latin typeface="Calibri"/>
                <a:ea typeface="Calibri"/>
                <a:cs typeface="Calibri"/>
                <a:sym typeface="Calibri"/>
              </a:defRPr>
            </a:lvl4pPr>
            <a:lvl5pPr lvl="4" rtl="0">
              <a:buNone/>
              <a:defRPr sz="1300">
                <a:solidFill>
                  <a:schemeClr val="dk1"/>
                </a:solidFill>
                <a:latin typeface="Calibri"/>
                <a:ea typeface="Calibri"/>
                <a:cs typeface="Calibri"/>
                <a:sym typeface="Calibri"/>
              </a:defRPr>
            </a:lvl5pPr>
            <a:lvl6pPr lvl="5" rtl="0">
              <a:buNone/>
              <a:defRPr sz="1300">
                <a:solidFill>
                  <a:schemeClr val="dk1"/>
                </a:solidFill>
                <a:latin typeface="Calibri"/>
                <a:ea typeface="Calibri"/>
                <a:cs typeface="Calibri"/>
                <a:sym typeface="Calibri"/>
              </a:defRPr>
            </a:lvl6pPr>
            <a:lvl7pPr lvl="6" rtl="0">
              <a:buNone/>
              <a:defRPr sz="1300">
                <a:solidFill>
                  <a:schemeClr val="dk1"/>
                </a:solidFill>
                <a:latin typeface="Calibri"/>
                <a:ea typeface="Calibri"/>
                <a:cs typeface="Calibri"/>
                <a:sym typeface="Calibri"/>
              </a:defRPr>
            </a:lvl7pPr>
            <a:lvl8pPr lvl="7" rtl="0">
              <a:buNone/>
              <a:defRPr sz="1300">
                <a:solidFill>
                  <a:schemeClr val="dk1"/>
                </a:solidFill>
                <a:latin typeface="Calibri"/>
                <a:ea typeface="Calibri"/>
                <a:cs typeface="Calibri"/>
                <a:sym typeface="Calibri"/>
              </a:defRPr>
            </a:lvl8pPr>
            <a:lvl9pPr lvl="8" rtl="0">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83" name="Shape 183"/>
        <p:cNvGrpSpPr/>
        <p:nvPr/>
      </p:nvGrpSpPr>
      <p:grpSpPr>
        <a:xfrm>
          <a:off x="0" y="0"/>
          <a:ext cx="0" cy="0"/>
          <a:chOff x="0" y="0"/>
          <a:chExt cx="0" cy="0"/>
        </a:xfrm>
      </p:grpSpPr>
      <p:sp>
        <p:nvSpPr>
          <p:cNvPr id="184" name="Google Shape;184;p3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3000"/>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185" name="Google Shape;185;p37"/>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18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16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16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1600"/>
              </a:spcBef>
              <a:spcAft>
                <a:spcPts val="160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186" name="Google Shape;186;p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7" name="Google Shape;187;p3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8" name="Google Shape;188;p3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193" name="Shape 193"/>
        <p:cNvGrpSpPr/>
        <p:nvPr/>
      </p:nvGrpSpPr>
      <p:grpSpPr>
        <a:xfrm>
          <a:off x="0" y="0"/>
          <a:ext cx="0" cy="0"/>
          <a:chOff x="0" y="0"/>
          <a:chExt cx="0" cy="0"/>
        </a:xfrm>
      </p:grpSpPr>
      <p:cxnSp>
        <p:nvCxnSpPr>
          <p:cNvPr id="194" name="Google Shape;194;p39"/>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95" name="Google Shape;195;p39"/>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96" name="Google Shape;196;p39"/>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97" name="Google Shape;197;p39"/>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98" name="Google Shape;198;p39"/>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99" name="Google Shape;199;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200" name="Shape 200"/>
        <p:cNvGrpSpPr/>
        <p:nvPr/>
      </p:nvGrpSpPr>
      <p:grpSpPr>
        <a:xfrm>
          <a:off x="0" y="0"/>
          <a:ext cx="0" cy="0"/>
          <a:chOff x="0" y="0"/>
          <a:chExt cx="0" cy="0"/>
        </a:xfrm>
      </p:grpSpPr>
      <p:cxnSp>
        <p:nvCxnSpPr>
          <p:cNvPr id="201" name="Google Shape;201;p40"/>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02" name="Google Shape;202;p40"/>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03" name="Google Shape;203;p40"/>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4" name="Google Shape;204;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5" name="Shape 205"/>
        <p:cNvGrpSpPr/>
        <p:nvPr/>
      </p:nvGrpSpPr>
      <p:grpSpPr>
        <a:xfrm>
          <a:off x="0" y="0"/>
          <a:ext cx="0" cy="0"/>
          <a:chOff x="0" y="0"/>
          <a:chExt cx="0" cy="0"/>
        </a:xfrm>
      </p:grpSpPr>
      <p:sp>
        <p:nvSpPr>
          <p:cNvPr id="206" name="Google Shape;206;p41"/>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Helvetica Neue"/>
              <a:buNone/>
              <a:defRPr>
                <a:latin typeface="Helvetica Neue"/>
                <a:ea typeface="Helvetica Neue"/>
                <a:cs typeface="Helvetica Neue"/>
                <a:sym typeface="Helvetica Neue"/>
              </a:defRPr>
            </a:lvl1pPr>
            <a:lvl2pPr lvl="1" rtl="0">
              <a:spcBef>
                <a:spcPts val="0"/>
              </a:spcBef>
              <a:spcAft>
                <a:spcPts val="0"/>
              </a:spcAft>
              <a:buSzPts val="3000"/>
              <a:buFont typeface="Helvetica Neue"/>
              <a:buNone/>
              <a:defRPr>
                <a:latin typeface="Helvetica Neue"/>
                <a:ea typeface="Helvetica Neue"/>
                <a:cs typeface="Helvetica Neue"/>
                <a:sym typeface="Helvetica Neue"/>
              </a:defRPr>
            </a:lvl2pPr>
            <a:lvl3pPr lvl="2" rtl="0">
              <a:spcBef>
                <a:spcPts val="0"/>
              </a:spcBef>
              <a:spcAft>
                <a:spcPts val="0"/>
              </a:spcAft>
              <a:buSzPts val="3000"/>
              <a:buFont typeface="Helvetica Neue"/>
              <a:buNone/>
              <a:defRPr>
                <a:latin typeface="Helvetica Neue"/>
                <a:ea typeface="Helvetica Neue"/>
                <a:cs typeface="Helvetica Neue"/>
                <a:sym typeface="Helvetica Neue"/>
              </a:defRPr>
            </a:lvl3pPr>
            <a:lvl4pPr lvl="3" rtl="0">
              <a:spcBef>
                <a:spcPts val="0"/>
              </a:spcBef>
              <a:spcAft>
                <a:spcPts val="0"/>
              </a:spcAft>
              <a:buSzPts val="3000"/>
              <a:buFont typeface="Helvetica Neue"/>
              <a:buNone/>
              <a:defRPr>
                <a:latin typeface="Helvetica Neue"/>
                <a:ea typeface="Helvetica Neue"/>
                <a:cs typeface="Helvetica Neue"/>
                <a:sym typeface="Helvetica Neue"/>
              </a:defRPr>
            </a:lvl4pPr>
            <a:lvl5pPr lvl="4" rtl="0">
              <a:spcBef>
                <a:spcPts val="0"/>
              </a:spcBef>
              <a:spcAft>
                <a:spcPts val="0"/>
              </a:spcAft>
              <a:buSzPts val="3000"/>
              <a:buFont typeface="Helvetica Neue"/>
              <a:buNone/>
              <a:defRPr>
                <a:latin typeface="Helvetica Neue"/>
                <a:ea typeface="Helvetica Neue"/>
                <a:cs typeface="Helvetica Neue"/>
                <a:sym typeface="Helvetica Neue"/>
              </a:defRPr>
            </a:lvl5pPr>
            <a:lvl6pPr lvl="5" rtl="0">
              <a:spcBef>
                <a:spcPts val="0"/>
              </a:spcBef>
              <a:spcAft>
                <a:spcPts val="0"/>
              </a:spcAft>
              <a:buSzPts val="3000"/>
              <a:buFont typeface="Helvetica Neue"/>
              <a:buNone/>
              <a:defRPr>
                <a:latin typeface="Helvetica Neue"/>
                <a:ea typeface="Helvetica Neue"/>
                <a:cs typeface="Helvetica Neue"/>
                <a:sym typeface="Helvetica Neue"/>
              </a:defRPr>
            </a:lvl6pPr>
            <a:lvl7pPr lvl="6" rtl="0">
              <a:spcBef>
                <a:spcPts val="0"/>
              </a:spcBef>
              <a:spcAft>
                <a:spcPts val="0"/>
              </a:spcAft>
              <a:buSzPts val="3000"/>
              <a:buFont typeface="Helvetica Neue"/>
              <a:buNone/>
              <a:defRPr>
                <a:latin typeface="Helvetica Neue"/>
                <a:ea typeface="Helvetica Neue"/>
                <a:cs typeface="Helvetica Neue"/>
                <a:sym typeface="Helvetica Neue"/>
              </a:defRPr>
            </a:lvl7pPr>
            <a:lvl8pPr lvl="7" rtl="0">
              <a:spcBef>
                <a:spcPts val="0"/>
              </a:spcBef>
              <a:spcAft>
                <a:spcPts val="0"/>
              </a:spcAft>
              <a:buSzPts val="3000"/>
              <a:buFont typeface="Helvetica Neue"/>
              <a:buNone/>
              <a:defRPr>
                <a:latin typeface="Helvetica Neue"/>
                <a:ea typeface="Helvetica Neue"/>
                <a:cs typeface="Helvetica Neue"/>
                <a:sym typeface="Helvetica Neue"/>
              </a:defRPr>
            </a:lvl8pPr>
            <a:lvl9pPr lvl="8" rtl="0">
              <a:spcBef>
                <a:spcPts val="0"/>
              </a:spcBef>
              <a:spcAft>
                <a:spcPts val="0"/>
              </a:spcAft>
              <a:buSzPts val="3000"/>
              <a:buFont typeface="Helvetica Neue"/>
              <a:buNone/>
              <a:defRPr>
                <a:latin typeface="Helvetica Neue"/>
                <a:ea typeface="Helvetica Neue"/>
                <a:cs typeface="Helvetica Neue"/>
                <a:sym typeface="Helvetica Neue"/>
              </a:defRPr>
            </a:lvl9pPr>
          </a:lstStyle>
          <a:p/>
        </p:txBody>
      </p:sp>
      <p:sp>
        <p:nvSpPr>
          <p:cNvPr id="207" name="Google Shape;207;p41"/>
          <p:cNvSpPr txBox="1"/>
          <p:nvPr>
            <p:ph idx="1" type="body"/>
          </p:nvPr>
        </p:nvSpPr>
        <p:spPr>
          <a:xfrm>
            <a:off x="352712" y="1270535"/>
            <a:ext cx="6321600" cy="3002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Font typeface="Helvetica Neue"/>
              <a:buChar char="●"/>
              <a:defRPr sz="2400">
                <a:latin typeface="Helvetica Neue"/>
                <a:ea typeface="Helvetica Neue"/>
                <a:cs typeface="Helvetica Neue"/>
                <a:sym typeface="Helvetica Neue"/>
              </a:defRPr>
            </a:lvl1pPr>
            <a:lvl2pPr indent="-381000" lvl="1" marL="914400" rtl="0">
              <a:spcBef>
                <a:spcPts val="1600"/>
              </a:spcBef>
              <a:spcAft>
                <a:spcPts val="0"/>
              </a:spcAft>
              <a:buSzPts val="2400"/>
              <a:buFont typeface="Helvetica Neue"/>
              <a:buChar char="○"/>
              <a:defRPr sz="2400">
                <a:latin typeface="Helvetica Neue"/>
                <a:ea typeface="Helvetica Neue"/>
                <a:cs typeface="Helvetica Neue"/>
                <a:sym typeface="Helvetica Neue"/>
              </a:defRPr>
            </a:lvl2pPr>
            <a:lvl3pPr indent="-381000" lvl="2" marL="1371600" rtl="0">
              <a:spcBef>
                <a:spcPts val="1600"/>
              </a:spcBef>
              <a:spcAft>
                <a:spcPts val="0"/>
              </a:spcAft>
              <a:buSzPts val="2400"/>
              <a:buFont typeface="Helvetica Neue"/>
              <a:buChar char="■"/>
              <a:defRPr sz="2400">
                <a:latin typeface="Helvetica Neue"/>
                <a:ea typeface="Helvetica Neue"/>
                <a:cs typeface="Helvetica Neue"/>
                <a:sym typeface="Helvetica Neue"/>
              </a:defRPr>
            </a:lvl3pPr>
            <a:lvl4pPr indent="-381000" lvl="3" marL="1828800" rtl="0">
              <a:spcBef>
                <a:spcPts val="1600"/>
              </a:spcBef>
              <a:spcAft>
                <a:spcPts val="0"/>
              </a:spcAft>
              <a:buSzPts val="2400"/>
              <a:buFont typeface="Helvetica Neue"/>
              <a:buChar char="●"/>
              <a:defRPr sz="2400">
                <a:latin typeface="Helvetica Neue"/>
                <a:ea typeface="Helvetica Neue"/>
                <a:cs typeface="Helvetica Neue"/>
                <a:sym typeface="Helvetica Neue"/>
              </a:defRPr>
            </a:lvl4pPr>
            <a:lvl5pPr indent="-381000" lvl="4" marL="2286000" rtl="0">
              <a:spcBef>
                <a:spcPts val="1600"/>
              </a:spcBef>
              <a:spcAft>
                <a:spcPts val="0"/>
              </a:spcAft>
              <a:buSzPts val="2400"/>
              <a:buFont typeface="Helvetica Neue"/>
              <a:buChar char="○"/>
              <a:defRPr sz="2400">
                <a:latin typeface="Helvetica Neue"/>
                <a:ea typeface="Helvetica Neue"/>
                <a:cs typeface="Helvetica Neue"/>
                <a:sym typeface="Helvetica Neue"/>
              </a:defRPr>
            </a:lvl5pPr>
            <a:lvl6pPr indent="-381000" lvl="5" marL="2743200" rtl="0">
              <a:spcBef>
                <a:spcPts val="1600"/>
              </a:spcBef>
              <a:spcAft>
                <a:spcPts val="0"/>
              </a:spcAft>
              <a:buSzPts val="2400"/>
              <a:buFont typeface="Helvetica Neue"/>
              <a:buChar char="■"/>
              <a:defRPr sz="2400">
                <a:latin typeface="Helvetica Neue"/>
                <a:ea typeface="Helvetica Neue"/>
                <a:cs typeface="Helvetica Neue"/>
                <a:sym typeface="Helvetica Neue"/>
              </a:defRPr>
            </a:lvl6pPr>
            <a:lvl7pPr indent="-317500" lvl="6" marL="3200400" rtl="0">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rtl="0">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rtl="0">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208" name="Google Shape;208;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9" name="Shape 209"/>
        <p:cNvGrpSpPr/>
        <p:nvPr/>
      </p:nvGrpSpPr>
      <p:grpSpPr>
        <a:xfrm>
          <a:off x="0" y="0"/>
          <a:ext cx="0" cy="0"/>
          <a:chOff x="0" y="0"/>
          <a:chExt cx="0" cy="0"/>
        </a:xfrm>
      </p:grpSpPr>
      <p:cxnSp>
        <p:nvCxnSpPr>
          <p:cNvPr id="210" name="Google Shape;210;p42"/>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11" name="Google Shape;211;p42"/>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12" name="Google Shape;212;p4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13" name="Google Shape;213;p4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 name="Google Shape;214;p42"/>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5" name="Google Shape;215;p42"/>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6" name="Google Shape;216;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 name="Shape 217"/>
        <p:cNvGrpSpPr/>
        <p:nvPr/>
      </p:nvGrpSpPr>
      <p:grpSpPr>
        <a:xfrm>
          <a:off x="0" y="0"/>
          <a:ext cx="0" cy="0"/>
          <a:chOff x="0" y="0"/>
          <a:chExt cx="0" cy="0"/>
        </a:xfrm>
      </p:grpSpPr>
      <p:sp>
        <p:nvSpPr>
          <p:cNvPr id="218" name="Google Shape;218;p4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9" name="Google Shape;219;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 name="Shape 220"/>
        <p:cNvGrpSpPr/>
        <p:nvPr/>
      </p:nvGrpSpPr>
      <p:grpSpPr>
        <a:xfrm>
          <a:off x="0" y="0"/>
          <a:ext cx="0" cy="0"/>
          <a:chOff x="0" y="0"/>
          <a:chExt cx="0" cy="0"/>
        </a:xfrm>
      </p:grpSpPr>
      <p:sp>
        <p:nvSpPr>
          <p:cNvPr id="221" name="Google Shape;221;p44"/>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2" name="Google Shape;222;p44"/>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3" name="Google Shape;223;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4" name="Shape 224"/>
        <p:cNvGrpSpPr/>
        <p:nvPr/>
      </p:nvGrpSpPr>
      <p:grpSpPr>
        <a:xfrm>
          <a:off x="0" y="0"/>
          <a:ext cx="0" cy="0"/>
          <a:chOff x="0" y="0"/>
          <a:chExt cx="0" cy="0"/>
        </a:xfrm>
      </p:grpSpPr>
      <p:cxnSp>
        <p:nvCxnSpPr>
          <p:cNvPr id="225" name="Google Shape;225;p45"/>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226" name="Google Shape;226;p45"/>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27" name="Google Shape;227;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46"/>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4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31" name="Google Shape;231;p46"/>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4125"/>
              </a:buClr>
              <a:buSzPts val="3600"/>
              <a:buNone/>
              <a:defRPr sz="3600">
                <a:solidFill>
                  <a:srgbClr val="CC4125"/>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232" name="Google Shape;232;p46"/>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3" name="Google Shape;233;p4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4" name="Google Shape;234;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5" name="Shape 235"/>
        <p:cNvGrpSpPr/>
        <p:nvPr/>
      </p:nvGrpSpPr>
      <p:grpSpPr>
        <a:xfrm>
          <a:off x="0" y="0"/>
          <a:ext cx="0" cy="0"/>
          <a:chOff x="0" y="0"/>
          <a:chExt cx="0" cy="0"/>
        </a:xfrm>
      </p:grpSpPr>
      <p:sp>
        <p:nvSpPr>
          <p:cNvPr id="236" name="Google Shape;236;p47"/>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37" name="Google Shape;237;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8" name="Shape 238"/>
        <p:cNvGrpSpPr/>
        <p:nvPr/>
      </p:nvGrpSpPr>
      <p:grpSpPr>
        <a:xfrm>
          <a:off x="0" y="0"/>
          <a:ext cx="0" cy="0"/>
          <a:chOff x="0" y="0"/>
          <a:chExt cx="0" cy="0"/>
        </a:xfrm>
      </p:grpSpPr>
      <p:cxnSp>
        <p:nvCxnSpPr>
          <p:cNvPr id="239" name="Google Shape;239;p48"/>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240" name="Google Shape;240;p48"/>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241" name="Google Shape;241;p48"/>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242" name="Google Shape;242;p48"/>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43" name="Google Shape;243;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4" name="Shape 244"/>
        <p:cNvGrpSpPr/>
        <p:nvPr/>
      </p:nvGrpSpPr>
      <p:grpSpPr>
        <a:xfrm>
          <a:off x="0" y="0"/>
          <a:ext cx="0" cy="0"/>
          <a:chOff x="0" y="0"/>
          <a:chExt cx="0" cy="0"/>
        </a:xfrm>
      </p:grpSpPr>
      <p:sp>
        <p:nvSpPr>
          <p:cNvPr id="245" name="Google Shape;245;p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6" name="Shape 246"/>
        <p:cNvGrpSpPr/>
        <p:nvPr/>
      </p:nvGrpSpPr>
      <p:grpSpPr>
        <a:xfrm>
          <a:off x="0" y="0"/>
          <a:ext cx="0" cy="0"/>
          <a:chOff x="0" y="0"/>
          <a:chExt cx="0" cy="0"/>
        </a:xfrm>
      </p:grpSpPr>
      <p:sp>
        <p:nvSpPr>
          <p:cNvPr id="247" name="Google Shape;247;p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248" name="Google Shape;248;p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249" name="Google Shape;249;p50"/>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6" Type="http://schemas.openxmlformats.org/officeDocument/2006/relationships/theme" Target="../theme/theme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theme" Target="../theme/theme2.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108" name="Shape 108"/>
        <p:cNvGrpSpPr/>
        <p:nvPr/>
      </p:nvGrpSpPr>
      <p:grpSpPr>
        <a:xfrm>
          <a:off x="0" y="0"/>
          <a:ext cx="0" cy="0"/>
          <a:chOff x="0" y="0"/>
          <a:chExt cx="0" cy="0"/>
        </a:xfrm>
      </p:grpSpPr>
      <p:sp>
        <p:nvSpPr>
          <p:cNvPr id="109" name="Google Shape;109;p22"/>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110" name="Google Shape;110;p22"/>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111" name="Google Shape;111;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189" name="Shape 189"/>
        <p:cNvGrpSpPr/>
        <p:nvPr/>
      </p:nvGrpSpPr>
      <p:grpSpPr>
        <a:xfrm>
          <a:off x="0" y="0"/>
          <a:ext cx="0" cy="0"/>
          <a:chOff x="0" y="0"/>
          <a:chExt cx="0" cy="0"/>
        </a:xfrm>
      </p:grpSpPr>
      <p:sp>
        <p:nvSpPr>
          <p:cNvPr id="190" name="Google Shape;190;p38"/>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191" name="Google Shape;191;p38"/>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192" name="Google Shape;192;p3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image" Target="../media/image15.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hyperlink" Target="https://web.speakup.info/room/join/66626" TargetMode="External"/><Relationship Id="rId5" Type="http://schemas.openxmlformats.org/officeDocument/2006/relationships/image" Target="../media/image7.png"/><Relationship Id="rId6"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xml"/><Relationship Id="rId3" Type="http://schemas.openxmlformats.org/officeDocument/2006/relationships/hyperlink" Target="https://arxiv.org/abs/2012.00174" TargetMode="Externa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hyperlink" Target="https://github.com/saffsd/langid.py" TargetMode="External"/><Relationship Id="rId4" Type="http://schemas.openxmlformats.org/officeDocument/2006/relationships/hyperlink" Target="https://github.com/shuyo/language-detecti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hyperlink" Target="https://tartarus.org/martin/PorterStemmer/" TargetMode="External"/><Relationship Id="rId4" Type="http://schemas.openxmlformats.org/officeDocument/2006/relationships/hyperlink" Target="https://web.archive.org/web/20230708172815/http://www.ling.helsinki.fi/~fkarlsso/genkau2.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32.jpg"/><Relationship Id="rId4" Type="http://schemas.openxmlformats.org/officeDocument/2006/relationships/hyperlink" Target="https://www.cs.cmu.edu/~ark/TweetNL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hyperlink" Target="https://dlab.epfl.ch/people/west/pub/Paskov-West-Mitchell-Hastie_NIPS-13.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hyperlink" Target="https://dlab.epfl.ch/people/west/pub/Paskov-West-Mitchell-Hastie_NIPS-13.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hyperlink" Target="https://go.epfl.ch/ada2023-lec10-feedback"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15.png"/><Relationship Id="rId5"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hyperlink" Target="https://www.wikidata.org/wiki/Q36611" TargetMode="Externa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 Id="rId3" Type="http://schemas.openxmlformats.org/officeDocument/2006/relationships/image" Target="../media/image23.png"/><Relationship Id="rId4" Type="http://schemas.openxmlformats.org/officeDocument/2006/relationships/hyperlink" Target="https://web.speakup.info/room/join/66626" TargetMode="External"/><Relationship Id="rId5" Type="http://schemas.openxmlformats.org/officeDocument/2006/relationships/image" Target="../media/image7.png"/><Relationship Id="rId6"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image" Target="../media/image29.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1.xml"/><Relationship Id="rId3" Type="http://schemas.openxmlformats.org/officeDocument/2006/relationships/hyperlink" Target="https://en.wikipedia.org/wiki/Latent_Dirichlet_allocatio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5.xml"/><Relationship Id="rId3" Type="http://schemas.openxmlformats.org/officeDocument/2006/relationships/hyperlink" Target="https://papers.nips.cc/paper/5477-neural-word-embedding-as-implicit-matrix-factorization" TargetMode="External"/><Relationship Id="rId4" Type="http://schemas.openxmlformats.org/officeDocument/2006/relationships/image" Target="../media/image38.png"/><Relationship Id="rId5"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7.xml"/><Relationship Id="rId3" Type="http://schemas.openxmlformats.org/officeDocument/2006/relationships/hyperlink" Target="https://github.com/epfl-dlab/Cr5" TargetMode="External"/><Relationship Id="rId4" Type="http://schemas.openxmlformats.org/officeDocument/2006/relationships/hyperlink" Target="https://arxiv.org/abs/1703.02507" TargetMode="External"/><Relationship Id="rId5" Type="http://schemas.openxmlformats.org/officeDocument/2006/relationships/hyperlink" Target="https://github.com/allenai/allennlp/blob/master/tutorials/how_to/elmo.md" TargetMode="External"/><Relationship Id="rId6" Type="http://schemas.openxmlformats.org/officeDocument/2006/relationships/hyperlink" Target="https://github.com/google-research/bert"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9.xml"/><Relationship Id="rId3" Type="http://schemas.openxmlformats.org/officeDocument/2006/relationships/hyperlink" Target="https://github.com/google-research/bert" TargetMode="External"/><Relationship Id="rId4" Type="http://schemas.openxmlformats.org/officeDocument/2006/relationships/image" Target="../media/image36.png"/><Relationship Id="rId5"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0.xml"/><Relationship Id="rId3"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1.xml"/><Relationship Id="rId3" Type="http://schemas.openxmlformats.org/officeDocument/2006/relationships/hyperlink" Target="https://stanfordnlp.github.io/CoreNLP/" TargetMode="External"/><Relationship Id="rId4" Type="http://schemas.openxmlformats.org/officeDocument/2006/relationships/hyperlink" Target="https://www.nltk.org" TargetMode="External"/><Relationship Id="rId5" Type="http://schemas.openxmlformats.org/officeDocument/2006/relationships/hyperlink" Target="https://spacy.io" TargetMode="External"/><Relationship Id="rId6" Type="http://schemas.openxmlformats.org/officeDocument/2006/relationships/hyperlink" Target="https://ronan.collobert.com/pub/matos/2008_nlp_icml.pdf" TargetMode="External"/><Relationship Id="rId7" Type="http://schemas.openxmlformats.org/officeDocument/2006/relationships/hyperlink" Target="http://edu.epfl.ch/coursebook/en/introduction-to-natural-language-processing-CS-431" TargetMode="External"/><Relationship Id="rId8" Type="http://schemas.openxmlformats.org/officeDocument/2006/relationships/hyperlink" Target="https://edu.epfl.ch/coursebook/en/modern-natural-language-processing-CS-552"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2.xml"/><Relationship Id="rId3" Type="http://schemas.openxmlformats.org/officeDocument/2006/relationships/image" Target="../media/image37.png"/><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3.xml"/><Relationship Id="rId3" Type="http://schemas.openxmlformats.org/officeDocument/2006/relationships/hyperlink" Target="https://go.epfl.ch/ada2023-lec10-feedbac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Screen Shot 2017-05-29 at 10.29.02 PM.png" id="255" name="Google Shape;255;p51"/>
          <p:cNvPicPr preferRelativeResize="0"/>
          <p:nvPr/>
        </p:nvPicPr>
        <p:blipFill>
          <a:blip r:embed="rId3">
            <a:alphaModFix/>
          </a:blip>
          <a:stretch>
            <a:fillRect/>
          </a:stretch>
        </p:blipFill>
        <p:spPr>
          <a:xfrm>
            <a:off x="735349" y="873025"/>
            <a:ext cx="3384251" cy="3388101"/>
          </a:xfrm>
          <a:prstGeom prst="rect">
            <a:avLst/>
          </a:prstGeom>
          <a:noFill/>
          <a:ln>
            <a:noFill/>
          </a:ln>
        </p:spPr>
      </p:pic>
      <p:sp>
        <p:nvSpPr>
          <p:cNvPr id="256" name="Google Shape;256;p51"/>
          <p:cNvSpPr txBox="1"/>
          <p:nvPr/>
        </p:nvSpPr>
        <p:spPr>
          <a:xfrm>
            <a:off x="712450" y="112125"/>
            <a:ext cx="7653300" cy="14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Applied Data Analysis (CS401)</a:t>
            </a:r>
            <a:endParaRPr b="1" sz="4000">
              <a:latin typeface="Helvetica Neue"/>
              <a:ea typeface="Helvetica Neue"/>
              <a:cs typeface="Helvetica Neue"/>
              <a:sym typeface="Helvetica Neue"/>
            </a:endParaRPr>
          </a:p>
        </p:txBody>
      </p:sp>
      <p:pic>
        <p:nvPicPr>
          <p:cNvPr id="257" name="Google Shape;257;p51"/>
          <p:cNvPicPr preferRelativeResize="0"/>
          <p:nvPr/>
        </p:nvPicPr>
        <p:blipFill>
          <a:blip r:embed="rId4">
            <a:alphaModFix/>
          </a:blip>
          <a:stretch>
            <a:fillRect/>
          </a:stretch>
        </p:blipFill>
        <p:spPr>
          <a:xfrm>
            <a:off x="7817850" y="3860451"/>
            <a:ext cx="1228850" cy="1221900"/>
          </a:xfrm>
          <a:prstGeom prst="rect">
            <a:avLst/>
          </a:prstGeom>
          <a:noFill/>
          <a:ln>
            <a:noFill/>
          </a:ln>
        </p:spPr>
      </p:pic>
      <p:sp>
        <p:nvSpPr>
          <p:cNvPr id="258" name="Google Shape;258;p51"/>
          <p:cNvSpPr txBox="1"/>
          <p:nvPr/>
        </p:nvSpPr>
        <p:spPr>
          <a:xfrm>
            <a:off x="3871650" y="1160550"/>
            <a:ext cx="4764900" cy="145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4000">
                <a:latin typeface="Helvetica Neue"/>
                <a:ea typeface="Helvetica Neue"/>
                <a:cs typeface="Helvetica Neue"/>
                <a:sym typeface="Helvetica Neue"/>
              </a:rPr>
              <a:t>Lectures 10+11</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Handling text data</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22 Nov 2023</a:t>
            </a:r>
            <a:endParaRPr b="1" sz="4000">
              <a:latin typeface="Helvetica Neue"/>
              <a:ea typeface="Helvetica Neue"/>
              <a:cs typeface="Helvetica Neue"/>
              <a:sym typeface="Helvetica Neue"/>
            </a:endParaRPr>
          </a:p>
          <a:p>
            <a:pPr indent="-482600" lvl="0" marL="457200" rtl="0" algn="r">
              <a:spcBef>
                <a:spcPts val="0"/>
              </a:spcBef>
              <a:spcAft>
                <a:spcPts val="0"/>
              </a:spcAft>
              <a:buSzPts val="4000"/>
              <a:buFont typeface="Helvetica Neue"/>
              <a:buChar char="+"/>
            </a:pPr>
            <a:r>
              <a:rPr b="1" lang="en" sz="4000">
                <a:latin typeface="Helvetica Neue"/>
                <a:ea typeface="Helvetica Neue"/>
                <a:cs typeface="Helvetica Neue"/>
                <a:sym typeface="Helvetica Neue"/>
              </a:rPr>
              <a:t>29 Nov 2023</a:t>
            </a:r>
            <a:endParaRPr b="1" sz="4000">
              <a:latin typeface="Helvetica Neue"/>
              <a:ea typeface="Helvetica Neue"/>
              <a:cs typeface="Helvetica Neue"/>
              <a:sym typeface="Helvetica Neue"/>
            </a:endParaRPr>
          </a:p>
        </p:txBody>
      </p:sp>
      <p:pic>
        <p:nvPicPr>
          <p:cNvPr id="259" name="Google Shape;259;p51"/>
          <p:cNvPicPr preferRelativeResize="0"/>
          <p:nvPr/>
        </p:nvPicPr>
        <p:blipFill>
          <a:blip r:embed="rId5">
            <a:alphaModFix/>
          </a:blip>
          <a:stretch>
            <a:fillRect/>
          </a:stretch>
        </p:blipFill>
        <p:spPr>
          <a:xfrm>
            <a:off x="188600" y="4511602"/>
            <a:ext cx="1644925" cy="479325"/>
          </a:xfrm>
          <a:prstGeom prst="rect">
            <a:avLst/>
          </a:prstGeom>
          <a:noFill/>
          <a:ln>
            <a:noFill/>
          </a:ln>
        </p:spPr>
      </p:pic>
      <p:sp>
        <p:nvSpPr>
          <p:cNvPr id="260" name="Google Shape;260;p51"/>
          <p:cNvSpPr txBox="1"/>
          <p:nvPr/>
        </p:nvSpPr>
        <p:spPr>
          <a:xfrm>
            <a:off x="2680800" y="4317000"/>
            <a:ext cx="37824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Robert West</a:t>
            </a:r>
            <a:endParaRPr b="1" sz="400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Typical task 2: document classification</a:t>
            </a:r>
            <a:endParaRPr sz="4000"/>
          </a:p>
        </p:txBody>
      </p:sp>
      <p:sp>
        <p:nvSpPr>
          <p:cNvPr id="335" name="Google Shape;335;p60"/>
          <p:cNvSpPr txBox="1"/>
          <p:nvPr>
            <p:ph idx="1" type="body"/>
          </p:nvPr>
        </p:nvSpPr>
        <p:spPr>
          <a:xfrm>
            <a:off x="457200" y="1200150"/>
            <a:ext cx="8229600" cy="35670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sz="2400"/>
              <a:t>Given:</a:t>
            </a:r>
            <a:endParaRPr sz="2400"/>
          </a:p>
          <a:p>
            <a:pPr indent="-381000" lvl="1" marL="914400" rtl="0" algn="l">
              <a:spcBef>
                <a:spcPts val="0"/>
              </a:spcBef>
              <a:spcAft>
                <a:spcPts val="0"/>
              </a:spcAft>
              <a:buSzPts val="2400"/>
              <a:buChar char="○"/>
            </a:pPr>
            <a:r>
              <a:rPr lang="en" sz="2400"/>
              <a:t>Document </a:t>
            </a:r>
            <a:r>
              <a:rPr i="1" lang="en" sz="2400"/>
              <a:t>d</a:t>
            </a:r>
            <a:endParaRPr i="1" sz="2400"/>
          </a:p>
          <a:p>
            <a:pPr indent="-381000" lvl="1" marL="914400" rtl="0" algn="l">
              <a:spcBef>
                <a:spcPts val="0"/>
              </a:spcBef>
              <a:spcAft>
                <a:spcPts val="0"/>
              </a:spcAft>
              <a:buSzPts val="2400"/>
              <a:buChar char="○"/>
            </a:pPr>
            <a:r>
              <a:rPr lang="en" sz="2400"/>
              <a:t>Set of classes (e.g., topics: news, sports, tech, music, romance)</a:t>
            </a:r>
            <a:endParaRPr sz="2400"/>
          </a:p>
          <a:p>
            <a:pPr indent="-381000" lvl="0" marL="457200" rtl="0" algn="l">
              <a:spcBef>
                <a:spcPts val="0"/>
              </a:spcBef>
              <a:spcAft>
                <a:spcPts val="0"/>
              </a:spcAft>
              <a:buSzPts val="2400"/>
              <a:buChar char="●"/>
            </a:pPr>
            <a:r>
              <a:rPr lang="en" sz="2400"/>
              <a:t>Task:</a:t>
            </a:r>
            <a:endParaRPr sz="2400"/>
          </a:p>
          <a:p>
            <a:pPr indent="-381000" lvl="1" marL="914400" rtl="0" algn="l">
              <a:spcBef>
                <a:spcPts val="0"/>
              </a:spcBef>
              <a:spcAft>
                <a:spcPts val="0"/>
              </a:spcAft>
              <a:buSzPts val="2400"/>
              <a:buChar char="○"/>
            </a:pPr>
            <a:r>
              <a:rPr lang="en" sz="2400"/>
              <a:t>Decide to which one of the classes document </a:t>
            </a:r>
            <a:r>
              <a:rPr i="1" lang="en" sz="2400"/>
              <a:t>d</a:t>
            </a:r>
            <a:r>
              <a:rPr lang="en" sz="2400"/>
              <a:t> belongs</a:t>
            </a:r>
            <a:endParaRPr sz="2400"/>
          </a:p>
          <a:p>
            <a:pPr indent="-381000" lvl="0" marL="457200" rtl="0" algn="l">
              <a:spcBef>
                <a:spcPts val="0"/>
              </a:spcBef>
              <a:spcAft>
                <a:spcPts val="0"/>
              </a:spcAft>
              <a:buSzPts val="2400"/>
              <a:buChar char="●"/>
            </a:pPr>
            <a:r>
              <a:rPr lang="en" sz="2400"/>
              <a:t>Example scenario:</a:t>
            </a:r>
            <a:endParaRPr sz="2400"/>
          </a:p>
          <a:p>
            <a:pPr indent="-381000" lvl="1" marL="914400" rtl="0" algn="l">
              <a:spcBef>
                <a:spcPts val="0"/>
              </a:spcBef>
              <a:spcAft>
                <a:spcPts val="0"/>
              </a:spcAft>
              <a:buSzPts val="2400"/>
              <a:buChar char="○"/>
            </a:pPr>
            <a:r>
              <a:rPr lang="en" sz="2400"/>
              <a:t>Find gangster movies in CMU Movie Summary Corpus</a:t>
            </a:r>
            <a:endParaRPr sz="2400"/>
          </a:p>
        </p:txBody>
      </p:sp>
      <p:sp>
        <p:nvSpPr>
          <p:cNvPr id="336" name="Google Shape;336;p6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Document classification</a:t>
            </a:r>
            <a:endParaRPr/>
          </a:p>
        </p:txBody>
      </p:sp>
      <p:sp>
        <p:nvSpPr>
          <p:cNvPr id="342" name="Google Shape;342;p6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43" name="Google Shape;343;p61"/>
          <p:cNvSpPr txBox="1"/>
          <p:nvPr>
            <p:ph idx="1" type="body"/>
          </p:nvPr>
        </p:nvSpPr>
        <p:spPr>
          <a:xfrm>
            <a:off x="457200" y="2351800"/>
            <a:ext cx="8392200" cy="2262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Supervised learning</a:t>
            </a:r>
            <a:endParaRPr sz="2400"/>
          </a:p>
          <a:p>
            <a:pPr indent="-381000" lvl="0" marL="457200" marR="0" rtl="0" algn="l">
              <a:lnSpc>
                <a:spcPct val="100000"/>
              </a:lnSpc>
              <a:spcBef>
                <a:spcPts val="0"/>
              </a:spcBef>
              <a:spcAft>
                <a:spcPts val="0"/>
              </a:spcAft>
              <a:buSzPts val="2400"/>
              <a:buChar char="●"/>
            </a:pPr>
            <a:r>
              <a:rPr lang="en" sz="2400"/>
              <a:t>Obtain a large collection of documents</a:t>
            </a:r>
            <a:endParaRPr sz="2400"/>
          </a:p>
          <a:p>
            <a:pPr indent="-381000" lvl="0" marL="457200" marR="0" rtl="0" algn="l">
              <a:lnSpc>
                <a:spcPct val="100000"/>
              </a:lnSpc>
              <a:spcBef>
                <a:spcPts val="0"/>
              </a:spcBef>
              <a:spcAft>
                <a:spcPts val="0"/>
              </a:spcAft>
              <a:buSzPts val="2400"/>
              <a:buChar char="●"/>
            </a:pPr>
            <a:r>
              <a:rPr lang="en" sz="2400"/>
              <a:t>Label each doc with the class it belongs to</a:t>
            </a:r>
            <a:endParaRPr sz="2400"/>
          </a:p>
          <a:p>
            <a:pPr indent="-381000" lvl="0" marL="457200" marR="0" rtl="0" algn="l">
              <a:lnSpc>
                <a:spcPct val="100000"/>
              </a:lnSpc>
              <a:spcBef>
                <a:spcPts val="0"/>
              </a:spcBef>
              <a:spcAft>
                <a:spcPts val="0"/>
              </a:spcAft>
              <a:buSzPts val="2400"/>
              <a:buChar char="●"/>
            </a:pPr>
            <a:r>
              <a:rPr lang="en" sz="2400"/>
              <a:t>Represent docs as feature vectors</a:t>
            </a:r>
            <a:endParaRPr sz="2400"/>
          </a:p>
          <a:p>
            <a:pPr indent="-381000" lvl="0" marL="457200" marR="0" rtl="0" algn="l">
              <a:lnSpc>
                <a:spcPct val="100000"/>
              </a:lnSpc>
              <a:spcBef>
                <a:spcPts val="0"/>
              </a:spcBef>
              <a:spcAft>
                <a:spcPts val="0"/>
              </a:spcAft>
              <a:buSzPts val="2400"/>
              <a:buChar char="●"/>
            </a:pPr>
            <a:r>
              <a:rPr lang="en" sz="2400"/>
              <a:t>Train a supervised classifier based on the labeled docs:</a:t>
            </a:r>
            <a:endParaRPr sz="2400"/>
          </a:p>
          <a:p>
            <a:pPr indent="-381000" lvl="1" marL="914400" marR="0" rtl="0" algn="l">
              <a:lnSpc>
                <a:spcPct val="100000"/>
              </a:lnSpc>
              <a:spcBef>
                <a:spcPts val="0"/>
              </a:spcBef>
              <a:spcAft>
                <a:spcPts val="0"/>
              </a:spcAft>
              <a:buSzPts val="2400"/>
              <a:buChar char="○"/>
            </a:pPr>
            <a:r>
              <a:rPr lang="en" sz="2400"/>
              <a:t>e</a:t>
            </a:r>
            <a:r>
              <a:rPr lang="en" sz="2400"/>
              <a:t>.g., kNN, logistic regression, decision tree, random forest, boosted decision trees, neural network, … </a:t>
            </a:r>
            <a:endParaRPr sz="2400"/>
          </a:p>
        </p:txBody>
      </p:sp>
      <p:pic>
        <p:nvPicPr>
          <p:cNvPr descr="https://hips.hearstapps.com/pop.h-cdn.co/assets/cm/15/05/480x360/54cb1af47ca43_-_20-remodeling-tools-18-0913-de.jpg" id="344" name="Google Shape;344;p61"/>
          <p:cNvPicPr preferRelativeResize="0"/>
          <p:nvPr/>
        </p:nvPicPr>
        <p:blipFill>
          <a:blip r:embed="rId3">
            <a:alphaModFix/>
          </a:blip>
          <a:stretch>
            <a:fillRect/>
          </a:stretch>
        </p:blipFill>
        <p:spPr>
          <a:xfrm>
            <a:off x="3445100" y="940975"/>
            <a:ext cx="21336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Typical task 3: sentiment analysis</a:t>
            </a:r>
            <a:endParaRPr/>
          </a:p>
        </p:txBody>
      </p:sp>
      <p:sp>
        <p:nvSpPr>
          <p:cNvPr id="350" name="Google Shape;350;p6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51" name="Google Shape;351;p62"/>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Given:</a:t>
            </a:r>
            <a:endParaRPr sz="2400"/>
          </a:p>
          <a:p>
            <a:pPr indent="-381000" lvl="1" marL="914400" marR="0" rtl="0" algn="l">
              <a:lnSpc>
                <a:spcPct val="100000"/>
              </a:lnSpc>
              <a:spcBef>
                <a:spcPts val="0"/>
              </a:spcBef>
              <a:spcAft>
                <a:spcPts val="0"/>
              </a:spcAft>
              <a:buSzPts val="2400"/>
              <a:buChar char="○"/>
            </a:pPr>
            <a:r>
              <a:rPr lang="en" sz="2400"/>
              <a:t>Document </a:t>
            </a:r>
            <a:r>
              <a:rPr i="1" lang="en" sz="2400"/>
              <a:t>d</a:t>
            </a:r>
            <a:r>
              <a:rPr lang="en" sz="2400"/>
              <a:t> (e.g., product review)</a:t>
            </a:r>
            <a:endParaRPr sz="2400"/>
          </a:p>
          <a:p>
            <a:pPr indent="-381000" lvl="0" marL="457200" marR="0" rtl="0" algn="l">
              <a:lnSpc>
                <a:spcPct val="100000"/>
              </a:lnSpc>
              <a:spcBef>
                <a:spcPts val="0"/>
              </a:spcBef>
              <a:spcAft>
                <a:spcPts val="0"/>
              </a:spcAft>
              <a:buSzPts val="2400"/>
              <a:buChar char="●"/>
            </a:pPr>
            <a:r>
              <a:rPr lang="en" sz="2400"/>
              <a:t>Task:</a:t>
            </a:r>
            <a:endParaRPr sz="2400"/>
          </a:p>
          <a:p>
            <a:pPr indent="-381000" lvl="1" marL="914400" marR="0" rtl="0" algn="l">
              <a:lnSpc>
                <a:spcPct val="100000"/>
              </a:lnSpc>
              <a:spcBef>
                <a:spcPts val="0"/>
              </a:spcBef>
              <a:spcAft>
                <a:spcPts val="0"/>
              </a:spcAft>
              <a:buSzPts val="2400"/>
              <a:buChar char="○"/>
            </a:pPr>
            <a:r>
              <a:rPr lang="en" sz="2400"/>
              <a:t>“Sentiment” score capturing how positive/negative </a:t>
            </a:r>
            <a:r>
              <a:rPr i="1" lang="en" sz="2400"/>
              <a:t>d</a:t>
            </a:r>
            <a:r>
              <a:rPr lang="en" sz="2400"/>
              <a:t> is</a:t>
            </a:r>
            <a:endParaRPr sz="2400"/>
          </a:p>
          <a:p>
            <a:pPr indent="-381000" lvl="0" marL="457200" marR="0" rtl="0" algn="l">
              <a:lnSpc>
                <a:spcPct val="100000"/>
              </a:lnSpc>
              <a:spcBef>
                <a:spcPts val="0"/>
              </a:spcBef>
              <a:spcAft>
                <a:spcPts val="0"/>
              </a:spcAft>
              <a:buSzPts val="2400"/>
              <a:buChar char="●"/>
            </a:pPr>
            <a:r>
              <a:rPr lang="en" sz="2400"/>
              <a:t>Example scenarios:</a:t>
            </a:r>
            <a:endParaRPr sz="2400"/>
          </a:p>
          <a:p>
            <a:pPr indent="-381000" lvl="1" marL="914400" marR="0" rtl="0" algn="l">
              <a:lnSpc>
                <a:spcPct val="100000"/>
              </a:lnSpc>
              <a:spcBef>
                <a:spcPts val="0"/>
              </a:spcBef>
              <a:spcAft>
                <a:spcPts val="0"/>
              </a:spcAft>
              <a:buSzPts val="2400"/>
              <a:buChar char="○"/>
            </a:pPr>
            <a:r>
              <a:rPr lang="en" sz="2400"/>
              <a:t>Infer what people think about a product from text only (i.e., without explicitly given ratings)</a:t>
            </a:r>
            <a:endParaRPr sz="2400"/>
          </a:p>
          <a:p>
            <a:pPr indent="-381000" lvl="1" marL="914400" marR="0" rtl="0" algn="l">
              <a:lnSpc>
                <a:spcPct val="100000"/>
              </a:lnSpc>
              <a:spcBef>
                <a:spcPts val="0"/>
              </a:spcBef>
              <a:spcAft>
                <a:spcPts val="0"/>
              </a:spcAft>
              <a:buSzPts val="2400"/>
              <a:buChar char="○"/>
            </a:pPr>
            <a:r>
              <a:rPr lang="en" sz="2400"/>
              <a:t>Historical opinion analysis; e.g., how has </a:t>
            </a:r>
            <a:r>
              <a:rPr lang="en" sz="2400"/>
              <a:t>people’s</a:t>
            </a:r>
            <a:r>
              <a:rPr lang="en" sz="2400"/>
              <a:t> attitude toward </a:t>
            </a:r>
            <a:r>
              <a:rPr lang="en" sz="2400"/>
              <a:t>certain politicians</a:t>
            </a:r>
            <a:r>
              <a:rPr lang="en" sz="2400"/>
              <a:t> changed over time?</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3"/>
          <p:cNvSpPr txBox="1"/>
          <p:nvPr>
            <p:ph idx="1" type="body"/>
          </p:nvPr>
        </p:nvSpPr>
        <p:spPr>
          <a:xfrm>
            <a:off x="457200" y="2351800"/>
            <a:ext cx="8392200" cy="2262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Supervised learning</a:t>
            </a:r>
            <a:endParaRPr sz="2400"/>
          </a:p>
          <a:p>
            <a:pPr indent="-381000" lvl="1" marL="914400" marR="0" rtl="0" algn="l">
              <a:lnSpc>
                <a:spcPct val="100000"/>
              </a:lnSpc>
              <a:spcBef>
                <a:spcPts val="0"/>
              </a:spcBef>
              <a:spcAft>
                <a:spcPts val="0"/>
              </a:spcAft>
              <a:buSzPts val="2400"/>
              <a:buChar char="○"/>
            </a:pPr>
            <a:r>
              <a:rPr lang="en" sz="2400"/>
              <a:t>Regression</a:t>
            </a:r>
            <a:endParaRPr sz="2400"/>
          </a:p>
          <a:p>
            <a:pPr indent="-381000" lvl="1" marL="914400" marR="0" rtl="0" algn="l">
              <a:lnSpc>
                <a:spcPct val="100000"/>
              </a:lnSpc>
              <a:spcBef>
                <a:spcPts val="0"/>
              </a:spcBef>
              <a:spcAft>
                <a:spcPts val="0"/>
              </a:spcAft>
              <a:buSzPts val="2400"/>
              <a:buChar char="○"/>
            </a:pPr>
            <a:r>
              <a:rPr lang="en" sz="2400"/>
              <a:t>Classification</a:t>
            </a:r>
            <a:endParaRPr sz="2400"/>
          </a:p>
          <a:p>
            <a:pPr indent="-381000" lvl="0" marL="457200" marR="0" rtl="0" algn="l">
              <a:lnSpc>
                <a:spcPct val="100000"/>
              </a:lnSpc>
              <a:spcBef>
                <a:spcPts val="0"/>
              </a:spcBef>
              <a:spcAft>
                <a:spcPts val="0"/>
              </a:spcAft>
              <a:buSzPts val="2400"/>
              <a:buChar char="●"/>
            </a:pPr>
            <a:r>
              <a:rPr lang="en" sz="2400"/>
              <a:t>Same setup as for document classification:</a:t>
            </a:r>
            <a:endParaRPr sz="2400"/>
          </a:p>
          <a:p>
            <a:pPr indent="-381000" lvl="1" marL="914400" marR="0" rtl="0" algn="l">
              <a:lnSpc>
                <a:spcPct val="100000"/>
              </a:lnSpc>
              <a:spcBef>
                <a:spcPts val="0"/>
              </a:spcBef>
              <a:spcAft>
                <a:spcPts val="0"/>
              </a:spcAft>
              <a:buSzPts val="2400"/>
              <a:buChar char="○"/>
            </a:pPr>
            <a:r>
              <a:rPr lang="en" sz="2400"/>
              <a:t>Label a training set with ground-truth sentiment scores</a:t>
            </a:r>
            <a:endParaRPr sz="2400"/>
          </a:p>
          <a:p>
            <a:pPr indent="-381000" lvl="1" marL="914400" marR="0" rtl="0" algn="l">
              <a:lnSpc>
                <a:spcPct val="100000"/>
              </a:lnSpc>
              <a:spcBef>
                <a:spcPts val="0"/>
              </a:spcBef>
              <a:spcAft>
                <a:spcPts val="0"/>
              </a:spcAft>
              <a:buSzPts val="2400"/>
              <a:buChar char="○"/>
            </a:pPr>
            <a:r>
              <a:rPr lang="en" sz="2400"/>
              <a:t>Represent documents as feature vectors</a:t>
            </a:r>
            <a:endParaRPr sz="2400"/>
          </a:p>
          <a:p>
            <a:pPr indent="-381000" lvl="1" marL="914400" marR="0" rtl="0" algn="l">
              <a:lnSpc>
                <a:spcPct val="100000"/>
              </a:lnSpc>
              <a:spcBef>
                <a:spcPts val="0"/>
              </a:spcBef>
              <a:spcAft>
                <a:spcPts val="0"/>
              </a:spcAft>
              <a:buSzPts val="2400"/>
              <a:buChar char="○"/>
            </a:pPr>
            <a:r>
              <a:rPr lang="en" sz="2400"/>
              <a:t>Train supervised model: </a:t>
            </a:r>
            <a:r>
              <a:rPr lang="en" sz="2400">
                <a:solidFill>
                  <a:schemeClr val="dk2"/>
                </a:solidFill>
              </a:rPr>
              <a:t>kNN, </a:t>
            </a:r>
            <a:r>
              <a:rPr lang="en" sz="2400"/>
              <a:t>linear/logistic regression, … </a:t>
            </a:r>
            <a:endParaRPr sz="2400"/>
          </a:p>
        </p:txBody>
      </p:sp>
      <p:sp>
        <p:nvSpPr>
          <p:cNvPr id="357" name="Google Shape;357;p6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analysis</a:t>
            </a:r>
            <a:endParaRPr/>
          </a:p>
        </p:txBody>
      </p:sp>
      <p:sp>
        <p:nvSpPr>
          <p:cNvPr id="358" name="Google Shape;358;p6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https://hips.hearstapps.com/pop.h-cdn.co/assets/cm/15/05/480x360/54cb1af47ca43_-_20-remodeling-tools-18-0913-de.jpg" id="359" name="Google Shape;359;p63"/>
          <p:cNvPicPr preferRelativeResize="0"/>
          <p:nvPr/>
        </p:nvPicPr>
        <p:blipFill>
          <a:blip r:embed="rId3">
            <a:alphaModFix/>
          </a:blip>
          <a:stretch>
            <a:fillRect/>
          </a:stretch>
        </p:blipFill>
        <p:spPr>
          <a:xfrm>
            <a:off x="3445100" y="940975"/>
            <a:ext cx="21336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Typical task 4: topic detection</a:t>
            </a:r>
            <a:endParaRPr/>
          </a:p>
        </p:txBody>
      </p:sp>
      <p:sp>
        <p:nvSpPr>
          <p:cNvPr id="365" name="Google Shape;365;p6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66" name="Google Shape;366;p64"/>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Given:</a:t>
            </a:r>
            <a:endParaRPr sz="2400"/>
          </a:p>
          <a:p>
            <a:pPr indent="-381000" lvl="1" marL="914400" marR="0" rtl="0" algn="l">
              <a:lnSpc>
                <a:spcPct val="100000"/>
              </a:lnSpc>
              <a:spcBef>
                <a:spcPts val="0"/>
              </a:spcBef>
              <a:spcAft>
                <a:spcPts val="0"/>
              </a:spcAft>
              <a:buSzPts val="2400"/>
              <a:buChar char="○"/>
            </a:pPr>
            <a:r>
              <a:rPr lang="en" sz="2400"/>
              <a:t>Unlabeled document collection</a:t>
            </a:r>
            <a:endParaRPr sz="2400"/>
          </a:p>
          <a:p>
            <a:pPr indent="-381000" lvl="0" marL="457200" marR="0" rtl="0" algn="l">
              <a:lnSpc>
                <a:spcPct val="100000"/>
              </a:lnSpc>
              <a:spcBef>
                <a:spcPts val="0"/>
              </a:spcBef>
              <a:spcAft>
                <a:spcPts val="0"/>
              </a:spcAft>
              <a:buSzPts val="2400"/>
              <a:buChar char="●"/>
            </a:pPr>
            <a:r>
              <a:rPr lang="en" sz="2400"/>
              <a:t>Task:</a:t>
            </a:r>
            <a:endParaRPr sz="2400"/>
          </a:p>
          <a:p>
            <a:pPr indent="-381000" lvl="1" marL="914400" marR="0" rtl="0" algn="l">
              <a:lnSpc>
                <a:spcPct val="100000"/>
              </a:lnSpc>
              <a:spcBef>
                <a:spcPts val="0"/>
              </a:spcBef>
              <a:spcAft>
                <a:spcPts val="0"/>
              </a:spcAft>
              <a:buSzPts val="2400"/>
              <a:buChar char="○"/>
            </a:pPr>
            <a:r>
              <a:rPr lang="en" sz="2400"/>
              <a:t>Determine a set of prevalent topics in the docs</a:t>
            </a:r>
            <a:endParaRPr sz="2400"/>
          </a:p>
          <a:p>
            <a:pPr indent="-381000" lvl="1" marL="914400" marR="0" rtl="0" algn="l">
              <a:lnSpc>
                <a:spcPct val="100000"/>
              </a:lnSpc>
              <a:spcBef>
                <a:spcPts val="0"/>
              </a:spcBef>
              <a:spcAft>
                <a:spcPts val="0"/>
              </a:spcAft>
              <a:buSzPts val="2400"/>
              <a:buChar char="○"/>
            </a:pPr>
            <a:r>
              <a:rPr lang="en" sz="2400"/>
              <a:t>Determine for each document to which topics it belongs</a:t>
            </a:r>
            <a:endParaRPr sz="2400"/>
          </a:p>
          <a:p>
            <a:pPr indent="-381000" lvl="0" marL="457200" marR="0" rtl="0" algn="l">
              <a:lnSpc>
                <a:spcPct val="100000"/>
              </a:lnSpc>
              <a:spcBef>
                <a:spcPts val="0"/>
              </a:spcBef>
              <a:spcAft>
                <a:spcPts val="0"/>
              </a:spcAft>
              <a:buSzPts val="2400"/>
              <a:buChar char="●"/>
            </a:pPr>
            <a:r>
              <a:rPr lang="en" sz="2400"/>
              <a:t>Example scenario:</a:t>
            </a:r>
            <a:endParaRPr sz="2400"/>
          </a:p>
          <a:p>
            <a:pPr indent="-381000" lvl="1" marL="914400" marR="0" rtl="0" algn="l">
              <a:lnSpc>
                <a:spcPct val="100000"/>
              </a:lnSpc>
              <a:spcBef>
                <a:spcPts val="0"/>
              </a:spcBef>
              <a:spcAft>
                <a:spcPts val="0"/>
              </a:spcAft>
              <a:buSzPts val="2400"/>
              <a:buChar char="○"/>
            </a:pPr>
            <a:r>
              <a:rPr lang="en" sz="2400"/>
              <a:t>Detection of trending topics in social media (e.g., Twitter)</a:t>
            </a:r>
            <a:endParaRPr sz="2400"/>
          </a:p>
          <a:p>
            <a:pPr indent="-381000" lvl="1" marL="914400" marR="0" rtl="0" algn="l">
              <a:lnSpc>
                <a:spcPct val="100000"/>
              </a:lnSpc>
              <a:spcBef>
                <a:spcPts val="0"/>
              </a:spcBef>
              <a:spcAft>
                <a:spcPts val="0"/>
              </a:spcAft>
              <a:buSzPts val="2400"/>
              <a:buChar char="○"/>
            </a:pPr>
            <a:r>
              <a:rPr lang="en" sz="2400"/>
              <a:t>Detection of distinct viewpoints on a political subject</a:t>
            </a:r>
            <a:endParaRPr sz="2400"/>
          </a:p>
          <a:p>
            <a:pPr indent="-381000" lvl="1" marL="914400" marR="0" rtl="0" algn="l">
              <a:lnSpc>
                <a:spcPct val="100000"/>
              </a:lnSpc>
              <a:spcBef>
                <a:spcPts val="0"/>
              </a:spcBef>
              <a:spcAft>
                <a:spcPts val="0"/>
              </a:spcAft>
              <a:buSzPts val="2400"/>
              <a:buChar char="○"/>
            </a:pPr>
            <a:r>
              <a:rPr lang="en" sz="2400"/>
              <a:t>Exploratory analysis of a large doc collection</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5"/>
          <p:cNvSpPr txBox="1"/>
          <p:nvPr>
            <p:ph idx="1" type="body"/>
          </p:nvPr>
        </p:nvSpPr>
        <p:spPr>
          <a:xfrm>
            <a:off x="457200" y="2351800"/>
            <a:ext cx="8392200" cy="2262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Clustering</a:t>
            </a:r>
            <a:endParaRPr sz="2400"/>
          </a:p>
          <a:p>
            <a:pPr indent="-381000" lvl="0" marL="457200" marR="0" rtl="0" algn="l">
              <a:lnSpc>
                <a:spcPct val="100000"/>
              </a:lnSpc>
              <a:spcBef>
                <a:spcPts val="0"/>
              </a:spcBef>
              <a:spcAft>
                <a:spcPts val="0"/>
              </a:spcAft>
              <a:buSzPts val="2400"/>
              <a:buChar char="●"/>
            </a:pPr>
            <a:r>
              <a:rPr lang="en" sz="2400"/>
              <a:t>Represent documents as feature vectors</a:t>
            </a:r>
            <a:endParaRPr sz="2400"/>
          </a:p>
          <a:p>
            <a:pPr indent="-381000" lvl="0" marL="457200" marR="0" rtl="0" algn="l">
              <a:lnSpc>
                <a:spcPct val="100000"/>
              </a:lnSpc>
              <a:spcBef>
                <a:spcPts val="0"/>
              </a:spcBef>
              <a:spcAft>
                <a:spcPts val="0"/>
              </a:spcAft>
              <a:buSzPts val="2400"/>
              <a:buChar char="●"/>
            </a:pPr>
            <a:r>
              <a:rPr lang="en" sz="2400"/>
              <a:t>Run hierarchical or point-assignment clustering algorithm</a:t>
            </a:r>
            <a:endParaRPr sz="2400"/>
          </a:p>
          <a:p>
            <a:pPr indent="-381000" lvl="1" marL="914400" marR="0" rtl="0" algn="l">
              <a:lnSpc>
                <a:spcPct val="100000"/>
              </a:lnSpc>
              <a:spcBef>
                <a:spcPts val="0"/>
              </a:spcBef>
              <a:spcAft>
                <a:spcPts val="0"/>
              </a:spcAft>
              <a:buSzPts val="2400"/>
              <a:buChar char="○"/>
            </a:pPr>
            <a:r>
              <a:rPr lang="en" sz="2400"/>
              <a:t>Hierarchical: agglomerative or divisive</a:t>
            </a:r>
            <a:endParaRPr sz="2400"/>
          </a:p>
          <a:p>
            <a:pPr indent="-381000" lvl="1" marL="914400" marR="0" rtl="0" algn="l">
              <a:lnSpc>
                <a:spcPct val="100000"/>
              </a:lnSpc>
              <a:spcBef>
                <a:spcPts val="0"/>
              </a:spcBef>
              <a:spcAft>
                <a:spcPts val="0"/>
              </a:spcAft>
              <a:buSzPts val="2400"/>
              <a:buChar char="○"/>
            </a:pPr>
            <a:r>
              <a:rPr lang="en" sz="2400"/>
              <a:t>Point-assignment: e.g., k-means, DBSCAN</a:t>
            </a:r>
            <a:endParaRPr sz="2400"/>
          </a:p>
          <a:p>
            <a:pPr indent="-381000" lvl="0" marL="457200" marR="0" rtl="0" algn="l">
              <a:lnSpc>
                <a:spcPct val="100000"/>
              </a:lnSpc>
              <a:spcBef>
                <a:spcPts val="0"/>
              </a:spcBef>
              <a:spcAft>
                <a:spcPts val="0"/>
              </a:spcAft>
              <a:buSzPts val="2400"/>
              <a:buChar char="●"/>
            </a:pPr>
            <a:r>
              <a:rPr lang="en" sz="2400"/>
              <a:t>Alternative: matrix factorization (cf. next lecture)</a:t>
            </a:r>
            <a:endParaRPr sz="2400"/>
          </a:p>
        </p:txBody>
      </p:sp>
      <p:sp>
        <p:nvSpPr>
          <p:cNvPr id="372" name="Google Shape;372;p6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2"/>
                </a:solidFill>
              </a:rPr>
              <a:t>T</a:t>
            </a:r>
            <a:r>
              <a:rPr lang="en">
                <a:solidFill>
                  <a:schemeClr val="dk2"/>
                </a:solidFill>
              </a:rPr>
              <a:t>opic detection</a:t>
            </a:r>
            <a:endParaRPr/>
          </a:p>
        </p:txBody>
      </p:sp>
      <p:sp>
        <p:nvSpPr>
          <p:cNvPr id="373" name="Google Shape;373;p6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https://hips.hearstapps.com/pop.h-cdn.co/assets/cm/15/05/480x360/54cb1af47ca43_-_20-remodeling-tools-18-0913-de.jpg" id="374" name="Google Shape;374;p65"/>
          <p:cNvPicPr preferRelativeResize="0"/>
          <p:nvPr/>
        </p:nvPicPr>
        <p:blipFill>
          <a:blip r:embed="rId3">
            <a:alphaModFix/>
          </a:blip>
          <a:stretch>
            <a:fillRect/>
          </a:stretch>
        </p:blipFill>
        <p:spPr>
          <a:xfrm>
            <a:off x="3445100" y="940975"/>
            <a:ext cx="21336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vectors</a:t>
            </a:r>
            <a:endParaRPr/>
          </a:p>
        </p:txBody>
      </p:sp>
      <p:sp>
        <p:nvSpPr>
          <p:cNvPr id="380" name="Google Shape;380;p6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81" name="Google Shape;381;p66"/>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Nearly all ML methods work with feature vectors</a:t>
            </a:r>
            <a:endParaRPr sz="2400"/>
          </a:p>
          <a:p>
            <a:pPr indent="-381000" lvl="1" marL="914400" marR="0" rtl="0" algn="l">
              <a:lnSpc>
                <a:spcPct val="100000"/>
              </a:lnSpc>
              <a:spcBef>
                <a:spcPts val="0"/>
              </a:spcBef>
              <a:spcAft>
                <a:spcPts val="0"/>
              </a:spcAft>
              <a:buSzPts val="2400"/>
              <a:buChar char="○"/>
            </a:pPr>
            <a:r>
              <a:rPr lang="en" sz="2400"/>
              <a:t>E.g., previous slides: document retrieval; document classification; sentiment analysis; topic detection</a:t>
            </a:r>
            <a:endParaRPr sz="2400"/>
          </a:p>
          <a:p>
            <a:pPr indent="-381000" lvl="0" marL="457200" marR="0" rtl="0" algn="l">
              <a:lnSpc>
                <a:spcPct val="100000"/>
              </a:lnSpc>
              <a:spcBef>
                <a:spcPts val="0"/>
              </a:spcBef>
              <a:spcAft>
                <a:spcPts val="0"/>
              </a:spcAft>
              <a:buClr>
                <a:srgbClr val="000000"/>
              </a:buClr>
              <a:buSzPts val="2400"/>
              <a:buFont typeface="Arial"/>
              <a:buChar char="●"/>
            </a:pPr>
            <a:r>
              <a:rPr lang="en" sz="2400"/>
              <a:t>Text is not immediately a feature vector</a:t>
            </a:r>
            <a:endParaRPr sz="2400"/>
          </a:p>
          <a:p>
            <a:pPr indent="-381000" lvl="1" marL="914400" marR="0" rtl="0" algn="l">
              <a:lnSpc>
                <a:spcPct val="100000"/>
              </a:lnSpc>
              <a:spcBef>
                <a:spcPts val="0"/>
              </a:spcBef>
              <a:spcAft>
                <a:spcPts val="0"/>
              </a:spcAft>
              <a:buSzPts val="2400"/>
              <a:buChar char="○"/>
            </a:pPr>
            <a:r>
              <a:rPr lang="en" sz="2400"/>
              <a:t>Variable length</a:t>
            </a:r>
            <a:endParaRPr sz="2400"/>
          </a:p>
          <a:p>
            <a:pPr indent="-381000" lvl="1" marL="914400" marR="0" rtl="0" algn="l">
              <a:lnSpc>
                <a:spcPct val="100000"/>
              </a:lnSpc>
              <a:spcBef>
                <a:spcPts val="0"/>
              </a:spcBef>
              <a:spcAft>
                <a:spcPts val="0"/>
              </a:spcAft>
              <a:buSzPts val="2400"/>
              <a:buChar char="○"/>
            </a:pPr>
            <a:r>
              <a:rPr lang="en" sz="2400"/>
              <a:t>Even for fixed length (e.g., tweet…):</a:t>
            </a:r>
            <a:endParaRPr sz="2400"/>
          </a:p>
          <a:p>
            <a:pPr indent="0" lvl="0" marL="914400" marR="0" rtl="0" algn="l">
              <a:lnSpc>
                <a:spcPct val="100000"/>
              </a:lnSpc>
              <a:spcBef>
                <a:spcPts val="0"/>
              </a:spcBef>
              <a:spcAft>
                <a:spcPts val="0"/>
              </a:spcAft>
              <a:buNone/>
            </a:pPr>
            <a:r>
              <a:rPr lang="en" sz="2400"/>
              <a:t>Positions don’t correspond to </a:t>
            </a:r>
            <a:endParaRPr sz="2400"/>
          </a:p>
          <a:p>
            <a:pPr indent="0" lvl="0" marL="914400" marR="0" rtl="0" algn="l">
              <a:lnSpc>
                <a:spcPct val="100000"/>
              </a:lnSpc>
              <a:spcBef>
                <a:spcPts val="0"/>
              </a:spcBef>
              <a:spcAft>
                <a:spcPts val="0"/>
              </a:spcAft>
              <a:buNone/>
            </a:pPr>
            <a:r>
              <a:rPr lang="en" sz="2400"/>
              <a:t>meaningful features</a:t>
            </a:r>
            <a:endParaRPr sz="2400"/>
          </a:p>
        </p:txBody>
      </p:sp>
      <p:pic>
        <p:nvPicPr>
          <p:cNvPr id="382" name="Google Shape;382;p66"/>
          <p:cNvPicPr preferRelativeResize="0"/>
          <p:nvPr/>
        </p:nvPicPr>
        <p:blipFill>
          <a:blip r:embed="rId3">
            <a:alphaModFix/>
          </a:blip>
          <a:stretch>
            <a:fillRect/>
          </a:stretch>
        </p:blipFill>
        <p:spPr>
          <a:xfrm>
            <a:off x="5157050" y="3418375"/>
            <a:ext cx="1402740" cy="1589772"/>
          </a:xfrm>
          <a:prstGeom prst="rect">
            <a:avLst/>
          </a:prstGeom>
          <a:noFill/>
          <a:ln>
            <a:noFill/>
          </a:ln>
        </p:spPr>
      </p:pic>
      <p:pic>
        <p:nvPicPr>
          <p:cNvPr descr="Related image" id="383" name="Google Shape;383;p66"/>
          <p:cNvPicPr preferRelativeResize="0"/>
          <p:nvPr/>
        </p:nvPicPr>
        <p:blipFill>
          <a:blip r:embed="rId4">
            <a:alphaModFix/>
          </a:blip>
          <a:stretch>
            <a:fillRect/>
          </a:stretch>
        </p:blipFill>
        <p:spPr>
          <a:xfrm>
            <a:off x="6616425" y="2336375"/>
            <a:ext cx="2430780" cy="24307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vectors</a:t>
            </a:r>
            <a:endParaRPr/>
          </a:p>
        </p:txBody>
      </p:sp>
      <p:sp>
        <p:nvSpPr>
          <p:cNvPr id="389" name="Google Shape;389;p6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90" name="Google Shape;390;p67"/>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Need to transform arbitrarily long string to fixed-length vector</a:t>
            </a:r>
            <a:endParaRPr sz="2400"/>
          </a:p>
          <a:p>
            <a:pPr indent="-381000" lvl="1" marL="914400" marR="0" rtl="0" algn="l">
              <a:lnSpc>
                <a:spcPct val="100000"/>
              </a:lnSpc>
              <a:spcBef>
                <a:spcPts val="0"/>
              </a:spcBef>
              <a:spcAft>
                <a:spcPts val="0"/>
              </a:spcAft>
              <a:buSzPts val="2400"/>
              <a:buChar char="○"/>
            </a:pPr>
            <a:r>
              <a:rPr lang="en" sz="2400"/>
              <a:t>Traditional and vetted: bag of words</a:t>
            </a:r>
            <a:endParaRPr sz="2400"/>
          </a:p>
          <a:p>
            <a:pPr indent="-381000" lvl="1" marL="914400" marR="0" rtl="0" algn="l">
              <a:lnSpc>
                <a:spcPct val="100000"/>
              </a:lnSpc>
              <a:spcBef>
                <a:spcPts val="0"/>
              </a:spcBef>
              <a:spcAft>
                <a:spcPts val="0"/>
              </a:spcAft>
              <a:buSzPts val="2400"/>
              <a:buChar char="○"/>
            </a:pPr>
            <a:r>
              <a:rPr lang="en" sz="2400"/>
              <a:t>More recent: </a:t>
            </a:r>
            <a:r>
              <a:rPr i="1" lang="en" sz="2400"/>
              <a:t>learn</a:t>
            </a:r>
            <a:r>
              <a:rPr lang="en" sz="2400"/>
              <a:t> a mapping from strings to vectors (buzzword: “text embedding”)</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Bag of words</a:t>
            </a:r>
            <a:endParaRPr/>
          </a:p>
        </p:txBody>
      </p:sp>
      <p:sp>
        <p:nvSpPr>
          <p:cNvPr id="396" name="Google Shape;396;p6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97" name="Google Shape;397;p68"/>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Bag == multiset</a:t>
            </a:r>
            <a:endParaRPr sz="2400"/>
          </a:p>
          <a:p>
            <a:pPr indent="-381000" lvl="1" marL="914400" marR="0" rtl="0" algn="l">
              <a:lnSpc>
                <a:spcPct val="100000"/>
              </a:lnSpc>
              <a:spcBef>
                <a:spcPts val="0"/>
              </a:spcBef>
              <a:spcAft>
                <a:spcPts val="0"/>
              </a:spcAft>
              <a:buSzPts val="2400"/>
              <a:buChar char="○"/>
            </a:pPr>
            <a:r>
              <a:rPr lang="en" sz="2400"/>
              <a:t>“</a:t>
            </a:r>
            <a:r>
              <a:rPr lang="en" sz="2400"/>
              <a:t>m</a:t>
            </a:r>
            <a:r>
              <a:rPr lang="en" sz="2400"/>
              <a:t>ulti-”: keep multiplicity of words</a:t>
            </a:r>
            <a:endParaRPr sz="2400"/>
          </a:p>
          <a:p>
            <a:pPr indent="-381000" lvl="1" marL="914400" marR="0" rtl="0" algn="l">
              <a:lnSpc>
                <a:spcPct val="100000"/>
              </a:lnSpc>
              <a:spcBef>
                <a:spcPts val="0"/>
              </a:spcBef>
              <a:spcAft>
                <a:spcPts val="0"/>
              </a:spcAft>
              <a:buSzPts val="2400"/>
              <a:buChar char="○"/>
            </a:pPr>
            <a:r>
              <a:rPr lang="en" sz="2400"/>
              <a:t>“-set”: don’t keep order of words</a:t>
            </a:r>
            <a:endParaRPr sz="2400"/>
          </a:p>
          <a:p>
            <a:pPr indent="-381000" lvl="1" marL="914400" marR="0" rtl="0" algn="l">
              <a:lnSpc>
                <a:spcPct val="100000"/>
              </a:lnSpc>
              <a:spcBef>
                <a:spcPts val="0"/>
              </a:spcBef>
              <a:spcAft>
                <a:spcPts val="0"/>
              </a:spcAft>
              <a:buSzPts val="2400"/>
              <a:buChar char="○"/>
            </a:pPr>
            <a:r>
              <a:rPr lang="en" sz="2400"/>
              <a:t>E.g., document “what you see is what you get”</a:t>
            </a:r>
            <a:br>
              <a:rPr lang="en" sz="2400"/>
            </a:br>
            <a:r>
              <a:rPr lang="en" sz="2400"/>
              <a:t>→ bag of words {get:1, is:1, see:1, what:2, you:2}</a:t>
            </a:r>
            <a:endParaRPr sz="2400"/>
          </a:p>
          <a:p>
            <a:pPr indent="-381000" lvl="0" marL="457200" marR="0" rtl="0" algn="l">
              <a:lnSpc>
                <a:spcPct val="100000"/>
              </a:lnSpc>
              <a:spcBef>
                <a:spcPts val="0"/>
              </a:spcBef>
              <a:spcAft>
                <a:spcPts val="0"/>
              </a:spcAft>
              <a:buSzPts val="2400"/>
              <a:buChar char="●"/>
            </a:pPr>
            <a:r>
              <a:rPr lang="en" sz="2400"/>
              <a:t>To have fixed-length representation for all documents:</a:t>
            </a:r>
            <a:endParaRPr sz="2400"/>
          </a:p>
          <a:p>
            <a:pPr indent="-381000" lvl="1" marL="914400" marR="0" rtl="0" algn="l">
              <a:lnSpc>
                <a:spcPct val="100000"/>
              </a:lnSpc>
              <a:spcBef>
                <a:spcPts val="0"/>
              </a:spcBef>
              <a:spcAft>
                <a:spcPts val="0"/>
              </a:spcAft>
              <a:buSzPts val="2400"/>
              <a:buChar char="○"/>
            </a:pPr>
            <a:r>
              <a:rPr lang="en" sz="2400"/>
              <a:t>Vector with one entry for each unique word in vocabulary</a:t>
            </a:r>
            <a:endParaRPr sz="2400"/>
          </a:p>
          <a:p>
            <a:pPr indent="-381000" lvl="1" marL="914400" marR="0" rtl="0" algn="l">
              <a:lnSpc>
                <a:spcPct val="100000"/>
              </a:lnSpc>
              <a:spcBef>
                <a:spcPts val="0"/>
              </a:spcBef>
              <a:spcAft>
                <a:spcPts val="0"/>
              </a:spcAft>
              <a:buSzPts val="2400"/>
              <a:buChar char="○"/>
            </a:pPr>
            <a:r>
              <a:rPr lang="en" sz="2400"/>
              <a:t>Bag-of-word vectors are very high-dimensional (typically 1e5 or 1e6) and very sparse</a:t>
            </a:r>
            <a:endParaRPr sz="2400"/>
          </a:p>
          <a:p>
            <a:pPr indent="-381000" lvl="1" marL="914400" marR="0" rtl="0" algn="l">
              <a:lnSpc>
                <a:spcPct val="100000"/>
              </a:lnSpc>
              <a:spcBef>
                <a:spcPts val="0"/>
              </a:spcBef>
              <a:spcAft>
                <a:spcPts val="0"/>
              </a:spcAft>
              <a:buSzPts val="2400"/>
              <a:buChar char="○"/>
            </a:pPr>
            <a:r>
              <a:rPr lang="en" sz="2400"/>
              <a:t>E.g., above: [0…</a:t>
            </a:r>
            <a:r>
              <a:rPr lang="en" sz="2400">
                <a:solidFill>
                  <a:schemeClr val="dk2"/>
                </a:solidFill>
              </a:rPr>
              <a:t>0 1 0…0 1 0…0 1 0…0 2 0…0 2 0…0]</a:t>
            </a:r>
            <a:endParaRPr sz="2400"/>
          </a:p>
        </p:txBody>
      </p:sp>
      <p:pic>
        <p:nvPicPr>
          <p:cNvPr descr="https://mcmprodaaas.s3.amazonaws.com/s3fs-public/blog_media/tom-mitchell-image.jpg" id="398" name="Google Shape;398;p68"/>
          <p:cNvPicPr preferRelativeResize="0"/>
          <p:nvPr/>
        </p:nvPicPr>
        <p:blipFill>
          <a:blip r:embed="rId3">
            <a:alphaModFix/>
          </a:blip>
          <a:stretch>
            <a:fillRect/>
          </a:stretch>
        </p:blipFill>
        <p:spPr>
          <a:xfrm>
            <a:off x="6322900" y="57875"/>
            <a:ext cx="2742275" cy="1645375"/>
          </a:xfrm>
          <a:prstGeom prst="rect">
            <a:avLst/>
          </a:prstGeom>
          <a:noFill/>
          <a:ln>
            <a:noFill/>
          </a:ln>
        </p:spPr>
      </p:pic>
      <p:sp>
        <p:nvSpPr>
          <p:cNvPr id="399" name="Google Shape;399;p68"/>
          <p:cNvSpPr txBox="1"/>
          <p:nvPr/>
        </p:nvSpPr>
        <p:spPr>
          <a:xfrm>
            <a:off x="6483850" y="1642525"/>
            <a:ext cx="23931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Tom Mitchell (CMU)</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9"/>
          <p:cNvSpPr txBox="1"/>
          <p:nvPr>
            <p:ph type="title"/>
          </p:nvPr>
        </p:nvSpPr>
        <p:spPr>
          <a:xfrm>
            <a:off x="457200" y="-98822"/>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An extra reason for sparsity: Zipf’s law</a:t>
            </a:r>
            <a:endParaRPr sz="4100"/>
          </a:p>
        </p:txBody>
      </p:sp>
      <p:sp>
        <p:nvSpPr>
          <p:cNvPr id="405" name="Google Shape;405;p6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06" name="Google Shape;406;p69"/>
          <p:cNvSpPr txBox="1"/>
          <p:nvPr>
            <p:ph idx="1" type="body"/>
          </p:nvPr>
        </p:nvSpPr>
        <p:spPr>
          <a:xfrm>
            <a:off x="0" y="3861425"/>
            <a:ext cx="5809800" cy="7893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000"/>
              <a:t>The probability of observing a word scales inversely</a:t>
            </a:r>
            <a:br>
              <a:rPr lang="en" sz="2000"/>
            </a:br>
            <a:r>
              <a:rPr lang="en" sz="2000"/>
              <a:t>with its frequency rank:</a:t>
            </a:r>
            <a:br>
              <a:rPr lang="en" sz="2000"/>
            </a:br>
            <a:r>
              <a:rPr i="1" lang="en" sz="2000"/>
              <a:t>p</a:t>
            </a:r>
            <a:r>
              <a:rPr lang="en" sz="2000"/>
              <a:t>(</a:t>
            </a:r>
            <a:r>
              <a:rPr i="1" lang="en" sz="2000"/>
              <a:t>w</a:t>
            </a:r>
            <a:r>
              <a:rPr baseline="-25000" i="1" lang="en" sz="2000"/>
              <a:t>i</a:t>
            </a:r>
            <a:r>
              <a:rPr lang="en" sz="2000"/>
              <a:t>) </a:t>
            </a:r>
            <a:r>
              <a:rPr lang="en" sz="2800"/>
              <a:t>∝</a:t>
            </a:r>
            <a:r>
              <a:rPr lang="en" sz="2000"/>
              <a:t> 1/</a:t>
            </a:r>
            <a:r>
              <a:rPr i="1" lang="en" sz="2000"/>
              <a:t>i</a:t>
            </a:r>
            <a:r>
              <a:rPr lang="en" sz="2000"/>
              <a:t>   (where </a:t>
            </a:r>
            <a:r>
              <a:rPr i="1" lang="en" sz="2000">
                <a:solidFill>
                  <a:schemeClr val="dk2"/>
                </a:solidFill>
              </a:rPr>
              <a:t>w</a:t>
            </a:r>
            <a:r>
              <a:rPr baseline="-25000" i="1" lang="en" sz="2000">
                <a:solidFill>
                  <a:schemeClr val="dk2"/>
                </a:solidFill>
              </a:rPr>
              <a:t>i</a:t>
            </a:r>
            <a:r>
              <a:rPr lang="en" sz="2000">
                <a:solidFill>
                  <a:schemeClr val="dk2"/>
                </a:solidFill>
              </a:rPr>
              <a:t> is the </a:t>
            </a:r>
            <a:r>
              <a:rPr i="1" lang="en" sz="2000">
                <a:solidFill>
                  <a:schemeClr val="dk2"/>
                </a:solidFill>
              </a:rPr>
              <a:t>i</a:t>
            </a:r>
            <a:r>
              <a:rPr lang="en" sz="2000">
                <a:solidFill>
                  <a:schemeClr val="dk2"/>
                </a:solidFill>
              </a:rPr>
              <a:t>-th most frequent word)</a:t>
            </a:r>
            <a:endParaRPr sz="2000"/>
          </a:p>
        </p:txBody>
      </p:sp>
      <p:pic>
        <p:nvPicPr>
          <p:cNvPr descr="https://misterpolardude.files.wordpress.com/2019/06/06ad5-1gtpckihyfle04pumeydyog.png" id="407" name="Google Shape;407;p69"/>
          <p:cNvPicPr preferRelativeResize="0"/>
          <p:nvPr/>
        </p:nvPicPr>
        <p:blipFill>
          <a:blip r:embed="rId3">
            <a:alphaModFix/>
          </a:blip>
          <a:stretch>
            <a:fillRect/>
          </a:stretch>
        </p:blipFill>
        <p:spPr>
          <a:xfrm>
            <a:off x="418350" y="1069801"/>
            <a:ext cx="4738926" cy="2792575"/>
          </a:xfrm>
          <a:prstGeom prst="rect">
            <a:avLst/>
          </a:prstGeom>
          <a:noFill/>
          <a:ln>
            <a:noFill/>
          </a:ln>
        </p:spPr>
      </p:pic>
      <p:sp>
        <p:nvSpPr>
          <p:cNvPr id="408" name="Google Shape;408;p69"/>
          <p:cNvSpPr txBox="1"/>
          <p:nvPr/>
        </p:nvSpPr>
        <p:spPr>
          <a:xfrm>
            <a:off x="2974475" y="1891625"/>
            <a:ext cx="2652300" cy="789300"/>
          </a:xfrm>
          <a:prstGeom prst="rect">
            <a:avLst/>
          </a:prstGeom>
          <a:solidFill>
            <a:srgbClr val="FFF2CC"/>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On what axes would you need to draw this plot in order to make it look like a straight line?</a:t>
            </a:r>
            <a:endParaRPr>
              <a:latin typeface="Calibri"/>
              <a:ea typeface="Calibri"/>
              <a:cs typeface="Calibri"/>
              <a:sym typeface="Calibri"/>
            </a:endParaRPr>
          </a:p>
        </p:txBody>
      </p:sp>
      <p:sp>
        <p:nvSpPr>
          <p:cNvPr id="409" name="Google Shape;409;p69"/>
          <p:cNvSpPr txBox="1"/>
          <p:nvPr>
            <p:ph idx="1" type="body"/>
          </p:nvPr>
        </p:nvSpPr>
        <p:spPr>
          <a:xfrm>
            <a:off x="457200" y="534565"/>
            <a:ext cx="8392200" cy="457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000"/>
              <a:t>A famous power law</a:t>
            </a:r>
            <a:endParaRPr sz="2000"/>
          </a:p>
        </p:txBody>
      </p:sp>
      <p:grpSp>
        <p:nvGrpSpPr>
          <p:cNvPr id="410" name="Google Shape;410;p69"/>
          <p:cNvGrpSpPr/>
          <p:nvPr/>
        </p:nvGrpSpPr>
        <p:grpSpPr>
          <a:xfrm>
            <a:off x="5961475" y="1464658"/>
            <a:ext cx="3022500" cy="3612819"/>
            <a:chOff x="4596969" y="1383197"/>
            <a:chExt cx="3022500" cy="3612819"/>
          </a:xfrm>
        </p:grpSpPr>
        <p:sp>
          <p:nvSpPr>
            <p:cNvPr id="411" name="Google Shape;411;p69"/>
            <p:cNvSpPr txBox="1"/>
            <p:nvPr/>
          </p:nvSpPr>
          <p:spPr>
            <a:xfrm>
              <a:off x="4596969" y="1383197"/>
              <a:ext cx="3022500" cy="1518000"/>
            </a:xfrm>
            <a:prstGeom prst="rect">
              <a:avLst/>
            </a:prstGeom>
            <a:solidFill>
              <a:srgbClr val="FFFFFF"/>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Helvetica Neue"/>
                  <a:ea typeface="Helvetica Neue"/>
                  <a:cs typeface="Helvetica Neue"/>
                  <a:sym typeface="Helvetica Neue"/>
                </a:rPr>
                <a:t>POLLING TIME</a:t>
              </a:r>
              <a:endParaRPr b="1" sz="2600">
                <a:latin typeface="Helvetica Neue"/>
                <a:ea typeface="Helvetica Neue"/>
                <a:cs typeface="Helvetica Neue"/>
                <a:sym typeface="Helvetica Neue"/>
              </a:endParaRPr>
            </a:p>
            <a:p>
              <a:pPr indent="0" lvl="0" marL="0" rtl="0" algn="ctr">
                <a:spcBef>
                  <a:spcPts val="0"/>
                </a:spcBef>
                <a:spcAft>
                  <a:spcPts val="0"/>
                </a:spcAft>
                <a:buNone/>
              </a:pPr>
              <a:r>
                <a:t/>
              </a:r>
              <a:endParaRPr sz="10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solidFill>
                    <a:srgbClr val="000000"/>
                  </a:solidFill>
                  <a:latin typeface="Helvetica Neue"/>
                  <a:ea typeface="Helvetica Neue"/>
                  <a:cs typeface="Helvetica Neue"/>
                  <a:sym typeface="Helvetica Neue"/>
                </a:rPr>
                <a:t>Scan QR code or go to</a:t>
              </a:r>
              <a:br>
                <a:rPr lang="en" sz="1600">
                  <a:solidFill>
                    <a:srgbClr val="000000"/>
                  </a:solidFill>
                  <a:latin typeface="Helvetica Neue"/>
                  <a:ea typeface="Helvetica Neue"/>
                  <a:cs typeface="Helvetica Neue"/>
                  <a:sym typeface="Helvetica Neue"/>
                </a:rPr>
              </a:br>
              <a:r>
                <a:rPr lang="en" sz="1600" u="sng">
                  <a:solidFill>
                    <a:srgbClr val="0277BD"/>
                  </a:solidFill>
                  <a:latin typeface="Helvetica Neue"/>
                  <a:ea typeface="Helvetica Neue"/>
                  <a:cs typeface="Helvetica Neue"/>
                  <a:sym typeface="Helvetica Neue"/>
                  <a:hlinkClick r:id="rId4">
                    <a:extLst>
                      <a:ext uri="{A12FA001-AC4F-418D-AE19-62706E023703}">
                        <ahyp:hlinkClr val="tx"/>
                      </a:ext>
                    </a:extLst>
                  </a:hlinkClick>
                </a:rPr>
                <a:t>https://web.speakup.info/room/join/66626</a:t>
              </a:r>
              <a:endParaRPr sz="1600">
                <a:latin typeface="Helvetica Neue"/>
                <a:ea typeface="Helvetica Neue"/>
                <a:cs typeface="Helvetica Neue"/>
                <a:sym typeface="Helvetica Neue"/>
              </a:endParaRPr>
            </a:p>
          </p:txBody>
        </p:sp>
        <p:pic>
          <p:nvPicPr>
            <p:cNvPr id="412" name="Google Shape;412;p69"/>
            <p:cNvPicPr preferRelativeResize="0"/>
            <p:nvPr/>
          </p:nvPicPr>
          <p:blipFill>
            <a:blip r:embed="rId5">
              <a:alphaModFix/>
            </a:blip>
            <a:stretch>
              <a:fillRect/>
            </a:stretch>
          </p:blipFill>
          <p:spPr>
            <a:xfrm>
              <a:off x="4713095" y="3159541"/>
              <a:ext cx="988575" cy="1836474"/>
            </a:xfrm>
            <a:prstGeom prst="rect">
              <a:avLst/>
            </a:prstGeom>
            <a:noFill/>
            <a:ln>
              <a:noFill/>
            </a:ln>
          </p:spPr>
        </p:pic>
        <p:pic>
          <p:nvPicPr>
            <p:cNvPr id="413" name="Google Shape;413;p69"/>
            <p:cNvPicPr preferRelativeResize="0"/>
            <p:nvPr/>
          </p:nvPicPr>
          <p:blipFill>
            <a:blip r:embed="rId6">
              <a:alphaModFix/>
            </a:blip>
            <a:stretch>
              <a:fillRect/>
            </a:stretch>
          </p:blipFill>
          <p:spPr>
            <a:xfrm>
              <a:off x="5895117" y="3195400"/>
              <a:ext cx="1462350" cy="146237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2"/>
          <p:cNvSpPr txBox="1"/>
          <p:nvPr>
            <p:ph idx="1" type="body"/>
          </p:nvPr>
        </p:nvSpPr>
        <p:spPr>
          <a:xfrm>
            <a:off x="457200" y="4684350"/>
            <a:ext cx="8392200" cy="3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u="sng">
                <a:solidFill>
                  <a:schemeClr val="hlink"/>
                </a:solidFill>
                <a:hlinkClick r:id="rId3"/>
              </a:rPr>
              <a:t>https://arxiv.org/abs/2012.00174</a:t>
            </a:r>
            <a:r>
              <a:rPr lang="en" sz="1400"/>
              <a:t> </a:t>
            </a:r>
            <a:endParaRPr sz="1400"/>
          </a:p>
        </p:txBody>
      </p:sp>
      <p:sp>
        <p:nvSpPr>
          <p:cNvPr id="266" name="Google Shape;266;p5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67" name="Google Shape;267;p52"/>
          <p:cNvPicPr preferRelativeResize="0"/>
          <p:nvPr/>
        </p:nvPicPr>
        <p:blipFill>
          <a:blip r:embed="rId4">
            <a:alphaModFix/>
          </a:blip>
          <a:stretch>
            <a:fillRect/>
          </a:stretch>
        </p:blipFill>
        <p:spPr>
          <a:xfrm>
            <a:off x="623825" y="1173300"/>
            <a:ext cx="8058950" cy="3586450"/>
          </a:xfrm>
          <a:prstGeom prst="rect">
            <a:avLst/>
          </a:prstGeom>
          <a:noFill/>
          <a:ln>
            <a:noFill/>
          </a:ln>
        </p:spPr>
      </p:pic>
      <p:sp>
        <p:nvSpPr>
          <p:cNvPr id="268" name="Google Shape;268;p52"/>
          <p:cNvSpPr txBox="1"/>
          <p:nvPr>
            <p:ph type="title"/>
          </p:nvPr>
        </p:nvSpPr>
        <p:spPr>
          <a:xfrm>
            <a:off x="457200" y="535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Looking back at ADA so far… </a:t>
            </a:r>
            <a:endParaRPr/>
          </a:p>
        </p:txBody>
      </p:sp>
      <p:sp>
        <p:nvSpPr>
          <p:cNvPr id="269" name="Google Shape;269;p52"/>
          <p:cNvSpPr/>
          <p:nvPr/>
        </p:nvSpPr>
        <p:spPr>
          <a:xfrm>
            <a:off x="4864875" y="261711"/>
            <a:ext cx="1124400" cy="486600"/>
          </a:xfrm>
          <a:prstGeom prst="rect">
            <a:avLst/>
          </a:prstGeom>
          <a:solidFill>
            <a:srgbClr val="00FF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52"/>
          <p:cNvGrpSpPr/>
          <p:nvPr/>
        </p:nvGrpSpPr>
        <p:grpSpPr>
          <a:xfrm>
            <a:off x="707306" y="3360193"/>
            <a:ext cx="7882194" cy="643807"/>
            <a:chOff x="707306" y="3360193"/>
            <a:chExt cx="7882194" cy="643807"/>
          </a:xfrm>
        </p:grpSpPr>
        <p:sp>
          <p:nvSpPr>
            <p:cNvPr id="271" name="Google Shape;271;p52"/>
            <p:cNvSpPr/>
            <p:nvPr/>
          </p:nvSpPr>
          <p:spPr>
            <a:xfrm>
              <a:off x="2280175" y="3360193"/>
              <a:ext cx="1341300" cy="186600"/>
            </a:xfrm>
            <a:prstGeom prst="rect">
              <a:avLst/>
            </a:prstGeom>
            <a:solidFill>
              <a:srgbClr val="00FF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2"/>
            <p:cNvSpPr/>
            <p:nvPr/>
          </p:nvSpPr>
          <p:spPr>
            <a:xfrm>
              <a:off x="3680925" y="3360200"/>
              <a:ext cx="3772800" cy="186600"/>
            </a:xfrm>
            <a:prstGeom prst="rect">
              <a:avLst/>
            </a:prstGeom>
            <a:solidFill>
              <a:srgbClr val="00FF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2"/>
            <p:cNvSpPr/>
            <p:nvPr/>
          </p:nvSpPr>
          <p:spPr>
            <a:xfrm>
              <a:off x="707306" y="3588800"/>
              <a:ext cx="2831100" cy="186600"/>
            </a:xfrm>
            <a:prstGeom prst="rect">
              <a:avLst/>
            </a:prstGeom>
            <a:solidFill>
              <a:srgbClr val="00FF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2"/>
            <p:cNvSpPr/>
            <p:nvPr/>
          </p:nvSpPr>
          <p:spPr>
            <a:xfrm>
              <a:off x="4900124" y="3817400"/>
              <a:ext cx="2208600" cy="186600"/>
            </a:xfrm>
            <a:prstGeom prst="rect">
              <a:avLst/>
            </a:prstGeom>
            <a:solidFill>
              <a:srgbClr val="00FF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2"/>
            <p:cNvSpPr/>
            <p:nvPr/>
          </p:nvSpPr>
          <p:spPr>
            <a:xfrm>
              <a:off x="7527800" y="3360200"/>
              <a:ext cx="1061700" cy="186600"/>
            </a:xfrm>
            <a:prstGeom prst="rect">
              <a:avLst/>
            </a:prstGeom>
            <a:solidFill>
              <a:srgbClr val="00FF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2"/>
            <p:cNvSpPr/>
            <p:nvPr/>
          </p:nvSpPr>
          <p:spPr>
            <a:xfrm>
              <a:off x="3020572" y="3817400"/>
              <a:ext cx="1416600" cy="186600"/>
            </a:xfrm>
            <a:prstGeom prst="rect">
              <a:avLst/>
            </a:prstGeom>
            <a:solidFill>
              <a:srgbClr val="00FF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Bag-of-words matrix</a:t>
            </a:r>
            <a:endParaRPr/>
          </a:p>
        </p:txBody>
      </p:sp>
      <p:sp>
        <p:nvSpPr>
          <p:cNvPr id="419" name="Google Shape;419;p7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20" name="Google Shape;420;p70"/>
          <p:cNvSpPr txBox="1"/>
          <p:nvPr>
            <p:ph idx="1" type="body"/>
          </p:nvPr>
        </p:nvSpPr>
        <p:spPr>
          <a:xfrm>
            <a:off x="406500" y="1123950"/>
            <a:ext cx="84429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Combine document vectors as rows in a matrix</a:t>
            </a:r>
            <a:endParaRPr sz="2400"/>
          </a:p>
          <a:p>
            <a:pPr indent="-381000" lvl="1" marL="914400" marR="0" rtl="0" algn="l">
              <a:lnSpc>
                <a:spcPct val="100000"/>
              </a:lnSpc>
              <a:spcBef>
                <a:spcPts val="0"/>
              </a:spcBef>
              <a:spcAft>
                <a:spcPts val="0"/>
              </a:spcAft>
              <a:buClr>
                <a:srgbClr val="000000"/>
              </a:buClr>
              <a:buSzPts val="2400"/>
              <a:buFont typeface="Arial"/>
              <a:buChar char="○"/>
            </a:pPr>
            <a:r>
              <a:rPr lang="en" sz="2400"/>
              <a:t>One row per doc</a:t>
            </a:r>
            <a:endParaRPr sz="2400"/>
          </a:p>
          <a:p>
            <a:pPr indent="-381000" lvl="1" marL="914400" marR="0" rtl="0" algn="l">
              <a:lnSpc>
                <a:spcPct val="100000"/>
              </a:lnSpc>
              <a:spcBef>
                <a:spcPts val="0"/>
              </a:spcBef>
              <a:spcAft>
                <a:spcPts val="0"/>
              </a:spcAft>
              <a:buSzPts val="2400"/>
              <a:buChar char="○"/>
            </a:pPr>
            <a:r>
              <a:rPr lang="en" sz="2400"/>
              <a:t>One column per word in vocabulary</a:t>
            </a:r>
            <a:endParaRPr sz="2400"/>
          </a:p>
          <a:p>
            <a:pPr indent="-381000" lvl="0" marL="457200" marR="0" rtl="0" algn="l">
              <a:lnSpc>
                <a:spcPct val="100000"/>
              </a:lnSpc>
              <a:spcBef>
                <a:spcPts val="0"/>
              </a:spcBef>
              <a:spcAft>
                <a:spcPts val="0"/>
              </a:spcAft>
              <a:buSzPts val="2400"/>
              <a:buChar char="●"/>
            </a:pPr>
            <a:r>
              <a:rPr lang="en" sz="2400"/>
              <a:t>This matrix is huge!</a:t>
            </a:r>
            <a:endParaRPr sz="2400"/>
          </a:p>
          <a:p>
            <a:pPr indent="-381000" lvl="1" marL="914400" marR="0" rtl="0" algn="l">
              <a:lnSpc>
                <a:spcPct val="100000"/>
              </a:lnSpc>
              <a:spcBef>
                <a:spcPts val="0"/>
              </a:spcBef>
              <a:spcAft>
                <a:spcPts val="0"/>
              </a:spcAft>
              <a:buSzPts val="2400"/>
              <a:buChar char="○"/>
            </a:pPr>
            <a:r>
              <a:rPr lang="en" sz="2400"/>
              <a:t>E.g., Wikipedia: 6M docs, 2M words → 12 trillion entries</a:t>
            </a:r>
            <a:endParaRPr sz="2400"/>
          </a:p>
          <a:p>
            <a:pPr indent="-381000" lvl="0" marL="457200" marR="0" rtl="0" algn="l">
              <a:lnSpc>
                <a:spcPct val="100000"/>
              </a:lnSpc>
              <a:spcBef>
                <a:spcPts val="0"/>
              </a:spcBef>
              <a:spcAft>
                <a:spcPts val="0"/>
              </a:spcAft>
              <a:buSzPts val="2400"/>
              <a:buChar char="●"/>
            </a:pPr>
            <a:r>
              <a:rPr lang="en" sz="2400"/>
              <a:t>Solution: use a sparse matrix format</a:t>
            </a:r>
            <a:endParaRPr sz="2400"/>
          </a:p>
          <a:p>
            <a:pPr indent="-381000" lvl="1" marL="914400" marR="0" rtl="0" algn="l">
              <a:lnSpc>
                <a:spcPct val="100000"/>
              </a:lnSpc>
              <a:spcBef>
                <a:spcPts val="0"/>
              </a:spcBef>
              <a:spcAft>
                <a:spcPts val="0"/>
              </a:spcAft>
              <a:buSzPts val="2400"/>
              <a:buChar char="○"/>
            </a:pPr>
            <a:r>
              <a:rPr lang="en" sz="2400"/>
              <a:t>Triples: (doc_idx, word_idx, count)</a:t>
            </a:r>
            <a:endParaRPr sz="2400"/>
          </a:p>
          <a:p>
            <a:pPr indent="-381000" lvl="1" marL="914400" marR="0" rtl="0" algn="l">
              <a:lnSpc>
                <a:spcPct val="100000"/>
              </a:lnSpc>
              <a:spcBef>
                <a:spcPts val="0"/>
              </a:spcBef>
              <a:spcAft>
                <a:spcPts val="0"/>
              </a:spcAft>
              <a:buSzPts val="2400"/>
              <a:buChar char="○"/>
            </a:pPr>
            <a:r>
              <a:rPr lang="en" sz="2400"/>
              <a:t>E.g., Wikipedia, assuming 2000 words per article on avg.: 12 billion non-zero entries (fits in memory)</a:t>
            </a:r>
            <a:endParaRPr sz="2400"/>
          </a:p>
          <a:p>
            <a:pPr indent="-381000" lvl="0" marL="457200" marR="0" rtl="0" algn="l">
              <a:lnSpc>
                <a:spcPct val="100000"/>
              </a:lnSpc>
              <a:spcBef>
                <a:spcPts val="0"/>
              </a:spcBef>
              <a:spcAft>
                <a:spcPts val="0"/>
              </a:spcAft>
              <a:buSzPts val="2400"/>
              <a:buChar char="●"/>
            </a:pPr>
            <a:r>
              <a:rPr lang="en" sz="2400"/>
              <a:t>With matrix representation, you’re ready to use any ML model</a:t>
            </a:r>
            <a:endParaRPr sz="2400"/>
          </a:p>
        </p:txBody>
      </p:sp>
      <p:sp>
        <p:nvSpPr>
          <p:cNvPr id="421" name="Google Shape;421;p70"/>
          <p:cNvSpPr/>
          <p:nvPr/>
        </p:nvSpPr>
        <p:spPr>
          <a:xfrm>
            <a:off x="7477925" y="45794"/>
            <a:ext cx="1590000" cy="8100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422" name="Google Shape;422;p70"/>
          <p:cNvSpPr txBox="1"/>
          <p:nvPr/>
        </p:nvSpPr>
        <p:spPr>
          <a:xfrm>
            <a:off x="7505724" y="815575"/>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423" name="Google Shape;423;p70"/>
          <p:cNvSpPr txBox="1"/>
          <p:nvPr/>
        </p:nvSpPr>
        <p:spPr>
          <a:xfrm flipH="1">
            <a:off x="6800031" y="247575"/>
            <a:ext cx="683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endParaRPr sz="1800">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or are you really?</a:t>
            </a:r>
            <a:endParaRPr/>
          </a:p>
        </p:txBody>
      </p:sp>
      <p:sp>
        <p:nvSpPr>
          <p:cNvPr id="429" name="Google Shape;429;p7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30" name="Google Shape;430;p71"/>
          <p:cNvSpPr txBox="1"/>
          <p:nvPr>
            <p:ph idx="1" type="body"/>
          </p:nvPr>
        </p:nvSpPr>
        <p:spPr>
          <a:xfrm>
            <a:off x="457200" y="8953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In theory, yes</a:t>
            </a:r>
            <a:endParaRPr sz="2400"/>
          </a:p>
          <a:p>
            <a:pPr indent="-381000" lvl="0" marL="457200" marR="0" rtl="0" algn="l">
              <a:lnSpc>
                <a:spcPct val="100000"/>
              </a:lnSpc>
              <a:spcBef>
                <a:spcPts val="0"/>
              </a:spcBef>
              <a:spcAft>
                <a:spcPts val="0"/>
              </a:spcAft>
              <a:buSzPts val="2400"/>
              <a:buChar char="●"/>
            </a:pPr>
            <a:r>
              <a:rPr lang="en" sz="2400"/>
              <a:t>In practice: “garbage in, garbage out”</a:t>
            </a:r>
            <a:endParaRPr sz="2400"/>
          </a:p>
          <a:p>
            <a:pPr indent="-381000" lvl="0" marL="457200" marR="0" rtl="0" algn="l">
              <a:lnSpc>
                <a:spcPct val="100000"/>
              </a:lnSpc>
              <a:spcBef>
                <a:spcPts val="0"/>
              </a:spcBef>
              <a:spcAft>
                <a:spcPts val="0"/>
              </a:spcAft>
              <a:buSzPts val="2400"/>
              <a:buChar char="●"/>
            </a:pPr>
            <a:r>
              <a:rPr lang="en" sz="2400"/>
              <a:t>Be careful when mapping raw text to bag-of-words matrix!</a:t>
            </a:r>
            <a:endParaRPr sz="2400"/>
          </a:p>
          <a:p>
            <a:pPr indent="-381000" lvl="1" marL="914400" marR="0" rtl="0" algn="l">
              <a:lnSpc>
                <a:spcPct val="100000"/>
              </a:lnSpc>
              <a:spcBef>
                <a:spcPts val="0"/>
              </a:spcBef>
              <a:spcAft>
                <a:spcPts val="0"/>
              </a:spcAft>
              <a:buSzPts val="2400"/>
              <a:buChar char="○"/>
            </a:pPr>
            <a:r>
              <a:rPr lang="en" sz="2400"/>
              <a:t>Character encoding</a:t>
            </a:r>
            <a:endParaRPr sz="2400"/>
          </a:p>
          <a:p>
            <a:pPr indent="-381000" lvl="1" marL="914400" rtl="0" algn="l">
              <a:lnSpc>
                <a:spcPct val="100000"/>
              </a:lnSpc>
              <a:spcBef>
                <a:spcPts val="0"/>
              </a:spcBef>
              <a:spcAft>
                <a:spcPts val="0"/>
              </a:spcAft>
              <a:buClr>
                <a:schemeClr val="dk2"/>
              </a:buClr>
              <a:buSzPts val="2400"/>
              <a:buChar char="○"/>
            </a:pPr>
            <a:r>
              <a:rPr lang="en" sz="2400">
                <a:solidFill>
                  <a:schemeClr val="dk2"/>
                </a:solidFill>
              </a:rPr>
              <a:t>Language identification</a:t>
            </a:r>
            <a:endParaRPr sz="2400">
              <a:solidFill>
                <a:schemeClr val="dk2"/>
              </a:solidFill>
            </a:endParaRPr>
          </a:p>
          <a:p>
            <a:pPr indent="-381000" lvl="1" marL="914400" marR="0" rtl="0" algn="l">
              <a:lnSpc>
                <a:spcPct val="100000"/>
              </a:lnSpc>
              <a:spcBef>
                <a:spcPts val="0"/>
              </a:spcBef>
              <a:spcAft>
                <a:spcPts val="0"/>
              </a:spcAft>
              <a:buSzPts val="2400"/>
              <a:buChar char="○"/>
            </a:pPr>
            <a:r>
              <a:rPr lang="en" sz="2400"/>
              <a:t>Tokenization</a:t>
            </a:r>
            <a:endParaRPr sz="2400"/>
          </a:p>
          <a:p>
            <a:pPr indent="-381000" lvl="1" marL="914400" marR="0" rtl="0" algn="l">
              <a:lnSpc>
                <a:spcPct val="100000"/>
              </a:lnSpc>
              <a:spcBef>
                <a:spcPts val="0"/>
              </a:spcBef>
              <a:spcAft>
                <a:spcPts val="0"/>
              </a:spcAft>
              <a:buSzPts val="2400"/>
              <a:buChar char="○"/>
            </a:pPr>
            <a:r>
              <a:rPr lang="en" sz="2400"/>
              <a:t>Stopword removal</a:t>
            </a:r>
            <a:endParaRPr sz="2400"/>
          </a:p>
          <a:p>
            <a:pPr indent="-381000" lvl="1" marL="914400" marR="0" rtl="0" algn="l">
              <a:lnSpc>
                <a:spcPct val="100000"/>
              </a:lnSpc>
              <a:spcBef>
                <a:spcPts val="0"/>
              </a:spcBef>
              <a:spcAft>
                <a:spcPts val="0"/>
              </a:spcAft>
              <a:buSzPts val="2400"/>
              <a:buChar char="○"/>
            </a:pPr>
            <a:r>
              <a:rPr lang="en" sz="2400"/>
              <a:t>Word normalization</a:t>
            </a:r>
            <a:endParaRPr sz="2400"/>
          </a:p>
          <a:p>
            <a:pPr indent="-381000" lvl="0" marL="457200" marR="0" rtl="0" algn="l">
              <a:lnSpc>
                <a:spcPct val="100000"/>
              </a:lnSpc>
              <a:spcBef>
                <a:spcPts val="0"/>
              </a:spcBef>
              <a:spcAft>
                <a:spcPts val="0"/>
              </a:spcAft>
              <a:buSzPts val="2400"/>
              <a:buChar char="●"/>
            </a:pPr>
            <a:r>
              <a:rPr lang="en" sz="2400"/>
              <a:t>Tweaking the matrix a bit can lead to much better performance</a:t>
            </a:r>
            <a:endParaRPr sz="2400"/>
          </a:p>
          <a:p>
            <a:pPr indent="-381000" lvl="1" marL="914400" marR="0" rtl="0" algn="l">
              <a:lnSpc>
                <a:spcPct val="100000"/>
              </a:lnSpc>
              <a:spcBef>
                <a:spcPts val="0"/>
              </a:spcBef>
              <a:spcAft>
                <a:spcPts val="0"/>
              </a:spcAft>
              <a:buSzPts val="2400"/>
              <a:buChar char="○"/>
            </a:pPr>
            <a:r>
              <a:rPr lang="en" sz="2400"/>
              <a:t>Reweight/normalize rows and/or columns of matrix</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2"/>
          <p:cNvSpPr txBox="1"/>
          <p:nvPr>
            <p:ph type="title"/>
          </p:nvPr>
        </p:nvSpPr>
        <p:spPr>
          <a:xfrm>
            <a:off x="685800" y="10668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Bag of tricks for bags of words</a:t>
            </a:r>
            <a:endParaRPr/>
          </a:p>
        </p:txBody>
      </p:sp>
      <p:sp>
        <p:nvSpPr>
          <p:cNvPr id="436" name="Google Shape;436;p72"/>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https://previews.123rf.com/images/xavigm/xavigm1009/xavigm100900024/7753562-briefcase-closed-and-opened-isolated-on-white-Stock-Photo.jpg" id="437" name="Google Shape;437;p72"/>
          <p:cNvPicPr preferRelativeResize="0"/>
          <p:nvPr/>
        </p:nvPicPr>
        <p:blipFill rotWithShape="1">
          <a:blip r:embed="rId3">
            <a:alphaModFix/>
          </a:blip>
          <a:srcRect b="0" l="51853" r="0" t="0"/>
          <a:stretch/>
        </p:blipFill>
        <p:spPr>
          <a:xfrm>
            <a:off x="3114525" y="1834200"/>
            <a:ext cx="2922499" cy="3359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3"/>
          <p:cNvSpPr txBox="1"/>
          <p:nvPr>
            <p:ph idx="1" type="body"/>
          </p:nvPr>
        </p:nvSpPr>
        <p:spPr>
          <a:xfrm>
            <a:off x="155638" y="9715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M</a:t>
            </a:r>
            <a:r>
              <a:rPr lang="en" sz="2400"/>
              <a:t>apping from (abstract) characters to bytes</a:t>
            </a:r>
            <a:endParaRPr sz="2400"/>
          </a:p>
          <a:p>
            <a:pPr indent="-381000" lvl="0" marL="457200" marR="0" rtl="0" algn="l">
              <a:lnSpc>
                <a:spcPct val="100000"/>
              </a:lnSpc>
              <a:spcBef>
                <a:spcPts val="0"/>
              </a:spcBef>
              <a:spcAft>
                <a:spcPts val="0"/>
              </a:spcAft>
              <a:buSzPts val="2400"/>
              <a:buChar char="●"/>
            </a:pPr>
            <a:r>
              <a:rPr lang="en" sz="2400"/>
              <a:t>Old school: ASCII, Latin-1</a:t>
            </a:r>
            <a:endParaRPr sz="2400"/>
          </a:p>
          <a:p>
            <a:pPr indent="-381000" lvl="0" marL="457200" marR="0" rtl="0" algn="l">
              <a:lnSpc>
                <a:spcPct val="100000"/>
              </a:lnSpc>
              <a:spcBef>
                <a:spcPts val="0"/>
              </a:spcBef>
              <a:spcAft>
                <a:spcPts val="0"/>
              </a:spcAft>
              <a:buSzPts val="2400"/>
              <a:buChar char="●"/>
            </a:pPr>
            <a:r>
              <a:rPr lang="en" sz="2400"/>
              <a:t>New school: Unicode (e.g., UTF-8, UTF-16, UTF-32)</a:t>
            </a:r>
            <a:endParaRPr sz="2400"/>
          </a:p>
          <a:p>
            <a:pPr indent="-381000" lvl="0" marL="457200" marR="0" rtl="0" algn="l">
              <a:lnSpc>
                <a:spcPct val="100000"/>
              </a:lnSpc>
              <a:spcBef>
                <a:spcPts val="0"/>
              </a:spcBef>
              <a:spcAft>
                <a:spcPts val="0"/>
              </a:spcAft>
              <a:buSzPts val="2400"/>
              <a:buChar char="●"/>
            </a:pPr>
            <a:r>
              <a:rPr lang="en" sz="2400"/>
              <a:t>E.g., </a:t>
            </a:r>
            <a:r>
              <a:rPr lang="en" sz="2400">
                <a:solidFill>
                  <a:schemeClr val="dk2"/>
                </a:solidFill>
              </a:rPr>
              <a:t>W → 0x</a:t>
            </a:r>
            <a:r>
              <a:rPr lang="en" sz="2400"/>
              <a:t>57 (one byte)</a:t>
            </a:r>
            <a:endParaRPr sz="2400"/>
          </a:p>
          <a:p>
            <a:pPr indent="-381000" lvl="0" marL="457200" marR="0" rtl="0" algn="l">
              <a:lnSpc>
                <a:spcPct val="100000"/>
              </a:lnSpc>
              <a:spcBef>
                <a:spcPts val="0"/>
              </a:spcBef>
              <a:spcAft>
                <a:spcPts val="0"/>
              </a:spcAft>
              <a:buSzPts val="2400"/>
              <a:buChar char="●"/>
            </a:pPr>
            <a:r>
              <a:rPr lang="en" sz="2400"/>
              <a:t>Reading text from file:</a:t>
            </a:r>
            <a:endParaRPr sz="2400"/>
          </a:p>
          <a:p>
            <a:pPr indent="-381000" lvl="1" marL="914400" marR="0" rtl="0" algn="l">
              <a:lnSpc>
                <a:spcPct val="100000"/>
              </a:lnSpc>
              <a:spcBef>
                <a:spcPts val="0"/>
              </a:spcBef>
              <a:spcAft>
                <a:spcPts val="0"/>
              </a:spcAft>
              <a:buSzPts val="2400"/>
              <a:buChar char="○"/>
            </a:pPr>
            <a:r>
              <a:rPr lang="en" sz="2400"/>
              <a:t>Need to read with encoding that was used to write file</a:t>
            </a:r>
            <a:endParaRPr sz="2400"/>
          </a:p>
          <a:p>
            <a:pPr indent="-381000" lvl="1" marL="914400" marR="0" rtl="0" algn="l">
              <a:lnSpc>
                <a:spcPct val="100000"/>
              </a:lnSpc>
              <a:spcBef>
                <a:spcPts val="0"/>
              </a:spcBef>
              <a:spcAft>
                <a:spcPts val="0"/>
              </a:spcAft>
              <a:buSzPts val="2400"/>
              <a:buChar char="○"/>
            </a:pPr>
            <a:r>
              <a:rPr lang="en" sz="2400"/>
              <a:t>Especially important for non-English text: à, ê, ü, ß, …</a:t>
            </a:r>
            <a:endParaRPr sz="2400"/>
          </a:p>
          <a:p>
            <a:pPr indent="-381000" lvl="0" marL="457200" marR="0" rtl="0" algn="l">
              <a:lnSpc>
                <a:spcPct val="100000"/>
              </a:lnSpc>
              <a:spcBef>
                <a:spcPts val="0"/>
              </a:spcBef>
              <a:spcAft>
                <a:spcPts val="0"/>
              </a:spcAft>
              <a:buSzPts val="2400"/>
              <a:buChar char="●"/>
            </a:pPr>
            <a:r>
              <a:rPr lang="en" sz="2400"/>
              <a:t>Writing to file: Always use UTF-8 or UTF-16; hard-code the output format!</a:t>
            </a:r>
            <a:endParaRPr sz="2400"/>
          </a:p>
          <a:p>
            <a:pPr indent="-381000" lvl="0" marL="457200" marR="0" rtl="0" algn="l">
              <a:lnSpc>
                <a:spcPct val="100000"/>
              </a:lnSpc>
              <a:spcBef>
                <a:spcPts val="0"/>
              </a:spcBef>
              <a:spcAft>
                <a:spcPts val="0"/>
              </a:spcAft>
              <a:buSzPts val="2400"/>
              <a:buChar char="●"/>
            </a:pPr>
            <a:r>
              <a:rPr lang="en" sz="2400"/>
              <a:t>Otherwise, your future self will be very angry at you (example in speaker notes</a:t>
            </a:r>
            <a:r>
              <a:rPr lang="en" sz="2400"/>
              <a:t> 👇</a:t>
            </a:r>
            <a:r>
              <a:rPr lang="en" sz="2400"/>
              <a:t>)</a:t>
            </a:r>
            <a:endParaRPr sz="2400"/>
          </a:p>
        </p:txBody>
      </p:sp>
      <p:sp>
        <p:nvSpPr>
          <p:cNvPr id="443" name="Google Shape;443;p7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Character encoding</a:t>
            </a:r>
            <a:endParaRPr/>
          </a:p>
        </p:txBody>
      </p:sp>
      <p:sp>
        <p:nvSpPr>
          <p:cNvPr id="444" name="Google Shape;444;p7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45" name="Google Shape;445;p73"/>
          <p:cNvPicPr preferRelativeResize="0"/>
          <p:nvPr/>
        </p:nvPicPr>
        <p:blipFill>
          <a:blip r:embed="rId3">
            <a:alphaModFix/>
          </a:blip>
          <a:stretch>
            <a:fillRect/>
          </a:stretch>
        </p:blipFill>
        <p:spPr>
          <a:xfrm>
            <a:off x="2779600" y="3970850"/>
            <a:ext cx="2522550" cy="433550"/>
          </a:xfrm>
          <a:prstGeom prst="rect">
            <a:avLst/>
          </a:prstGeom>
          <a:noFill/>
          <a:ln>
            <a:noFill/>
          </a:ln>
        </p:spPr>
      </p:pic>
      <p:pic>
        <p:nvPicPr>
          <p:cNvPr descr="data:image/jpeg;base64,/9j/4AAQSkZJRgABAQAAAQABAAD/2wCEAAkGBxMSEhUSEBAVFhUXGBgWGBgXFRgdGhcVHRcXGh0gGB0aHighGRolGxgdIzEiJSkrLy4uFx8zODMtNygvLisBCgoKDg0OGhAQGy4lHyYtLS0rLS0vLS0rKzAvLS0tLS0rLS0tLS0tLS0tLS0tLS0tLS0tLS0tLS0tLS0tLS0tLf/AABEIAMIBAwMBIgACEQEDEQH/xAAcAAEAAQUBAQAAAAAAAAAAAAAABgIDBAUHAQj/xABTEAACAQMCAwQGBQcHCAcJAAABAgMABBESIQUTMQYiQVEUMmFxgZEHIzNyoRUkQlKSsdE1YnSCorLBFjRDVLO0w+Fzk8LS0/DxCBclNkVTVYOU/8QAGgEAAgMBAQAAAAAAAAAAAAAAAAECAwUEBv/EADERAAIBAwMDAgUDAwUAAAAAAAABAgMEERITITFBUQVxFCIyYaEzkfAVUsE0QoHR4f/aAAwDAQACEQMRAD8AgNeFqRKznEa6vb0Ue8/4DJrY2/ClG8h1nyx3R8PH45rpjByKDXwRPJ9mNv1jsvw8W+G3trONqsKNK+ZGQFvl+qOg9+59tbQCvJUDAq3Qgg+4jFXKmkRyXeLcNvrWJZrixIjdlRWSeJ8s/q7Kc4Pn7a845YXlkI2vLMxrI/LTTLHIzOQSAFQ5PT8RXSexqflDg9tG5BeCWFH3zvbXCHfPi0aD9qtb2qvxP2k4da7FLcPI3smaKRxkeYWJCPvVzb0y7REjsfY3irJzBYqBjIRrhBIR7sFQfYW9+Kjlqt3cXLWdrat6QgJkSVlQoFKg+scH1h4/MV3O/u5Bxa1iDsI2trlmTJ0lg8GCR0JGTg+GT5mo+sQHagkAAtw7J9p5wXJ+CgfClvT8hoic1g7I8RM7Q+hFp0RZG1XEWyOWUYOdIyUOw8q8suC30txNax2WZoNPNXnxALrGVwxOGyPKuz2H8sXX9Etf9rc1oux38vcY91t/sxUdyQnSi+pALvspxOFWkl4bJoUZJSWGQ48SFVtR+ArRzXirEZRuoXUMeIr6H4Y06TXj3TAQcxDAWZcCPkprOfAczV63t8K+buLMhhuDH9mZJimOmgzMVx7MYqcZt5K6lKKxglg7EcW//Hj/APph/jWLYdmeJTGQRWOTFIYX/OIhiQBSRud9mG4867P21N8LM/kwZuNUePs/UyNX2vd9XzrRfQ3NM9vdtdH6/wBNmEuQo+sCxKfU7uxGNttqhuSJ7MPBzGx7P8QmhNxFY5iHM73PiB+rZkfYnOzIR7cVf4f2U4nPFHNFYBo5EWRD6RCMowBBwTkbHpXT+xH8jP777/ebio/9B/G7uUPb3MmqKK2tjCumMaUIcDdRk7KB3t9qNyQ9mPght/2Z4lCYxLY45siwp+cRHMjBiBsdtlO/sry47N8RSaK3exxLMJGjX0iLvCMKXyc4GNY69c1Ju0PHrmTj0Vo82beK9tykehNmNuGzqA1Hdm2J8am/H/5X4Z/0d9/dt6NyQtqHg47NwS/S5js2ssXEiGRE58WCi5ydWcDp0rOfsZxVdzw0kde7cQH8NYJPuqfca/8AmSx/ok3/ABKlLLdflDVn8z9FIIyuPSeaCDj1to85PTcfA3JBsw8HAuD2lxdyvDZ2xkkjGZFZ0jMZ1FSrBz6wIORWZxfs9f2kfOurLlxBlUsJ4mwWYKNlOTuRU87Fzxv2h4q0TKy8uEZUgjUFjVtx4hwQfaDWm+lyTifNmWUH8mGS3CECD1sRnffm/ag/+lPclkNmCRELeCWWRYLaFppnBKouBsOpZmIVF3G5PiK3HEOxXE4UMj2auoGWEMyu4GP1SAW9y5Psrb/Q9Oi8RmVsB5LdeXnxCyEuB7e8px5D2VKe0nH7zhT3E72sl3bSyK6usuPR15aIVZSp0rqUtqHd72+Cd3KbTIwpRccs5bwHhN5fI0tja86NW0FudGnf0qxGGOejCq+IcBv4JIYprLS87FIgJ4jqYDJBIPd28TXQ/oIbNpdtpChr2VgoIOA0cLAZGxwDUcu5uJ/lmwXieRGbqY2+0GCgyOsXe9Vk9bzqO5IlswIl2h4bdWLxG9tuVrWTGJEfUiaS3qHbSWU/E1teH9lOJzxRzRWAaORFkQ+kQjKMAynBORsRtUm+nz7Sx/6O8/uwVLuFG5/INv6D/nHoUHK9T1+UmPX7vz2p65YDai2cauraaGZ7e5h5UqBSV1qwwwJG67eFU1Z41f3IupvygHN2OWrrpj2AQFcGPueq3nWIZZm6BUHt7x/gPxq6DbRROn83Bns+OtYb8STomXP80ZHz6Va9BB3kJc/zjt8B0FZSRgdBipYYKmu5YF1L4RL8X3/dSsqlPSS0x8GxVANgMDyqqrc0yqMswA8z/wCetYTXjt9mukfrON/gvX549xq1ySAzZplUZZgB7TWE947fZrpH6zjf4L1+ePcaoS3GdTEs36zbn4eC+4Yq9iq3Jsg5+Dof0EzNm/iLZVXgkGcZ1ujBjttvy18KjnArov2iEsh3N9dR59iQyxIP2VFa7s72gu+HyTPacg87l6hMjtgoGA06HX9Y9a1jcxneZnCzNO1yHjBGiVnL5TJJwCfGubQ8su3VhcndOIofyzaHBx6Ldb42+0t60rOP8qAM/wD07Hx5xP7qi0f0o8TVNJitHbpzCJBn2lAcZ9xAqAXnHbpb03izk3SkOZNI3JXGkL05eggaahoZZuRfQ+hbFD+V7o4ODaWu/h9rc1oOxp/+PcY91t/sxUW/963EmjwsdmCRtIBKdsdQhPX3kio52Z7Q3dnLLc27RPJcAc43CuxMgZiSNDLjdj7MAYo0MNyPk7XwO6ae64lbz4kijliRUZQVCPbxswwRuCSTg+Zr5941EEjuo02VJZ0UeSrMwA+AArdWX0l8QguLmQR2uud0Zw0cuAUjVF0YkyAVUHfO9RSSR5Xk1kA3DOzYB0h3YtkAnpk493upx4IzaeD6L+kvjE9pw/m2smiTmQoG0q2AzhTswI6GtT9CMzPa3TSNqc3szOcAZZkiYnA2Gc+FQHtB2wv76EW9x6KI9aOTHHIG7jBhgtIR4eVY3AePXVhI8lm6YkxzIpVJjcjYN3SCrY2yOu2QcU9t4DdjnqdX7HoU4O4cFSDfE52wPSLg+PhjeoT/AOz4CJbgE5Ho9tp9gJlOPmT8MVgdoe3V/exNbyCGGJxpk5Wsu6nqupvVU9DgZxtmtZ2a45c2M5a05H14SJucjkLp1lcaHXqWx8RUXHEXJkozUpKMe5uOMow7Sa8dz022GrPRjapgEe3NdL47Ex4rw1gp0iO9BONgSsGMnwzg/KuY3NrLcNPLdOolmdJNUAZBG0aIqFNRJDDQD1rYT/SPxS2CxSJazEjCTMsiaiOutVONXjgaQR06GuOjd06s3BPnt9zur2dSlBTa47/YknGWH+UtiM7i0lOPYTLj9x+Vb1+Iy/llbbWeSbFpSmBjmC4RA3n6rEVx7hHE7t75r7nRNdrneRG5fJdNAVVVgVClW8f0snc77LifajicVyOIEWjMsJt2xFLpWMyLJqI5mfWUDOcAHp4i116anob58FSt6kqe5FZj5JR2LtEi7Q8VSJAiCOAhVGACyRu2AOmWYn41H/pavOIGedJVlHDke3ZWWFNGdMfWT1vtTjx8q0lh2qvor24v09FMtwqK4McmgBFVRoAkznCjOSav9pO2nEL63e1uBaCNyhYxxyhhokVxgtIR1UdRXQoS8HK6kX3KexvZteIXjRPcywGKJZo2hKh9esqSGIJGNumOtdf7K30ryXdpc5kFs6RrKygGZHiV++ANJYEkEgAEEbeJ4La8ea1nW4tZtMyArgLrDIcEo4H6JwPEYIBFSif6WOKSx6UhtoWIwZAHYj2qrNgH36hUpQbfAqbSiTX6GrVYo+IRRjCR8SuUUeSqIwPwFQ5p+Iy8YsW4gkojju5UgLQoiaG1dGXBYlUXqPA1peyfaq+4dHJFbmCQSStMzTpIzl2VQd1cfq56eJrJ4r254hcPbySC0Bt5OcmmOXBbSy4bMhyMMemKjty8E9SJX9PHC7mX0SS2gkkEaXXMKLq0BhDgnfbZT8jW+XiMlt2cingbTJHYQspwDgiJPAjBqB3n0lcTkjeNlssOrIcRTZwwIOPreu9aubtdfvYDhx9F5PJWDUI5OZoVQoOeZjVgeWKNuXgNSNZcTyTSyT3EnMllKl20qucKqjAXYbKKpxXopXWlhYKWKV5mmaAPaVaNwo6uv7QpQGC6luAdRJZv1m3Pw8F9wxV3Fe0qJzN5FKUoEKUpQB4aj10PrZPeP7oqRGtRxi3OQ6gnopA67nA28dzj5VCa4LIPnB7wifrGfvL/AIj57/H2VmsdLZ8HwD7G6A/Hp+zWjDkEMPWU9PHPiD5bbfGt8CsieasPwNKDyiU1hmFxi225g6r19q/8uvzqzwzh80xVoo8qGBLE4Xb2+PwBrfcH4c04DSZEY2yNjLjbI8l8yOpzjbcyqKIKAqgAAYAAwAPIDyrJvvUY0paafL/CNr0/0qVWOurwu3lkcj4JOerRL7izf4CqjwObwkjPwYfxqS0rN/qtz5/Bqf0e1/t/JE34Zcr/AKJG+5IM/wBsKPxrXX8pRSXVkZcONSkd5TqGD0bdfAmp5ivCtXQ9Yq4xNJr9imfolHOYNp/uF3rHv7NZUKN0PQjqpHQj2g1kgUNZKk4y1RNiUVKOmRE+EakulV9mAeNsdDsHBHsIXI95FSsisSXh6NKsxB1qCB5EYI392psfeNZgrpu7hVpKffHPuctnbbEHDtl49iE8YtXgk5cQUIwLITnugEZXHjjIxv0YeVYPoZb7R2b2dF+Q2NSvtTBmHX4xsH/q+q39lifgK0Ar0nptfeopy6rg856jbqjXelcPktxwhfVAFXMV7StE4BSvM1blnVfWYD49fcPGgC7Xmasq7t6kbe9u6Px734VdWzc+tIF9iDf5t/..." id="446" name="Google Shape;446;p73"/>
          <p:cNvPicPr preferRelativeResize="0"/>
          <p:nvPr/>
        </p:nvPicPr>
        <p:blipFill rotWithShape="1">
          <a:blip r:embed="rId4">
            <a:alphaModFix/>
          </a:blip>
          <a:srcRect b="11016" l="0" r="0" t="0"/>
          <a:stretch/>
        </p:blipFill>
        <p:spPr>
          <a:xfrm>
            <a:off x="7014800" y="1303250"/>
            <a:ext cx="1973575" cy="127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4"/>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Typically, you’re interested in text from a single language</a:t>
            </a:r>
            <a:endParaRPr sz="2400"/>
          </a:p>
          <a:p>
            <a:pPr indent="-381000" lvl="0" marL="457200" marR="0" rtl="0" algn="l">
              <a:lnSpc>
                <a:spcPct val="100000"/>
              </a:lnSpc>
              <a:spcBef>
                <a:spcPts val="0"/>
              </a:spcBef>
              <a:spcAft>
                <a:spcPts val="0"/>
              </a:spcAft>
              <a:buSzPts val="2400"/>
              <a:buChar char="●"/>
            </a:pPr>
            <a:r>
              <a:rPr lang="en" sz="2400"/>
              <a:t>Increasingly, content is multilingual (e.g., Twitter, Wikipedia)</a:t>
            </a:r>
            <a:endParaRPr sz="2400"/>
          </a:p>
          <a:p>
            <a:pPr indent="-381000" lvl="0" marL="457200" marR="0" rtl="0" algn="l">
              <a:lnSpc>
                <a:spcPct val="100000"/>
              </a:lnSpc>
              <a:spcBef>
                <a:spcPts val="0"/>
              </a:spcBef>
              <a:spcAft>
                <a:spcPts val="0"/>
              </a:spcAft>
              <a:buSzPts val="2400"/>
              <a:buChar char="●"/>
            </a:pPr>
            <a:r>
              <a:rPr lang="en" sz="2400"/>
              <a:t>Ideally, language code is specified (e.g., headers in HTML; JSON field in Twitter API results)</a:t>
            </a:r>
            <a:endParaRPr sz="2400"/>
          </a:p>
          <a:p>
            <a:pPr indent="-381000" lvl="0" marL="457200" marR="0" rtl="0" algn="l">
              <a:lnSpc>
                <a:spcPct val="100000"/>
              </a:lnSpc>
              <a:spcBef>
                <a:spcPts val="0"/>
              </a:spcBef>
              <a:spcAft>
                <a:spcPts val="0"/>
              </a:spcAft>
              <a:buSzPts val="2400"/>
              <a:buChar char="●"/>
            </a:pPr>
            <a:r>
              <a:rPr lang="en" sz="2400"/>
              <a:t>But not always… </a:t>
            </a:r>
            <a:endParaRPr sz="2400"/>
          </a:p>
          <a:p>
            <a:pPr indent="-381000" lvl="0" marL="457200" marR="0" rtl="0" algn="l">
              <a:lnSpc>
                <a:spcPct val="100000"/>
              </a:lnSpc>
              <a:spcBef>
                <a:spcPts val="0"/>
              </a:spcBef>
              <a:spcAft>
                <a:spcPts val="0"/>
              </a:spcAft>
              <a:buSzPts val="2400"/>
              <a:buChar char="●"/>
            </a:pPr>
            <a:r>
              <a:rPr lang="en" sz="2400"/>
              <a:t>There are good libraries (e.g., </a:t>
            </a:r>
            <a:r>
              <a:rPr lang="en" sz="2400" u="sng">
                <a:solidFill>
                  <a:schemeClr val="hlink"/>
                </a:solidFill>
                <a:hlinkClick r:id="rId3"/>
              </a:rPr>
              <a:t>Python</a:t>
            </a:r>
            <a:r>
              <a:rPr lang="en" sz="2400"/>
              <a:t>, </a:t>
            </a:r>
            <a:r>
              <a:rPr lang="en" sz="2400" u="sng">
                <a:solidFill>
                  <a:schemeClr val="hlink"/>
                </a:solidFill>
                <a:hlinkClick r:id="rId4"/>
              </a:rPr>
              <a:t>Java</a:t>
            </a:r>
            <a:r>
              <a:rPr lang="en" sz="2400"/>
              <a:t>)</a:t>
            </a:r>
            <a:endParaRPr sz="2400"/>
          </a:p>
          <a:p>
            <a:pPr indent="-381000" lvl="1" marL="914400" marR="0" rtl="0" algn="l">
              <a:lnSpc>
                <a:spcPct val="100000"/>
              </a:lnSpc>
              <a:spcBef>
                <a:spcPts val="0"/>
              </a:spcBef>
              <a:spcAft>
                <a:spcPts val="0"/>
              </a:spcAft>
              <a:buSzPts val="2400"/>
              <a:buChar char="○"/>
            </a:pPr>
            <a:r>
              <a:rPr lang="en" sz="2400"/>
              <a:t>Most commonly based on letter trigrams (e.g., “eau”, </a:t>
            </a:r>
            <a:r>
              <a:rPr lang="en" sz="2400">
                <a:solidFill>
                  <a:schemeClr val="dk2"/>
                </a:solidFill>
              </a:rPr>
              <a:t>“ghi”, </a:t>
            </a:r>
            <a:r>
              <a:rPr lang="en" sz="2400"/>
              <a:t>“ijs”, “sch”, “eiß”, </a:t>
            </a:r>
            <a:r>
              <a:rPr lang="en" sz="2400">
                <a:solidFill>
                  <a:schemeClr val="dk2"/>
                </a:solidFill>
              </a:rPr>
              <a:t>“ção”</a:t>
            </a:r>
            <a:r>
              <a:rPr lang="en" sz="2400"/>
              <a:t>)</a:t>
            </a:r>
            <a:endParaRPr sz="2400"/>
          </a:p>
          <a:p>
            <a:pPr indent="-381000" lvl="1" marL="914400" marR="0" rtl="0" algn="l">
              <a:lnSpc>
                <a:spcPct val="100000"/>
              </a:lnSpc>
              <a:spcBef>
                <a:spcPts val="0"/>
              </a:spcBef>
              <a:spcAft>
                <a:spcPts val="0"/>
              </a:spcAft>
              <a:buSzPts val="2400"/>
              <a:buChar char="○"/>
            </a:pPr>
            <a:r>
              <a:rPr lang="en" sz="2400"/>
              <a:t>Much harder if you messed up character encoding… </a:t>
            </a:r>
            <a:endParaRPr sz="2400"/>
          </a:p>
        </p:txBody>
      </p:sp>
      <p:sp>
        <p:nvSpPr>
          <p:cNvPr id="452" name="Google Shape;452;p7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Language identification</a:t>
            </a:r>
            <a:endParaRPr/>
          </a:p>
        </p:txBody>
      </p:sp>
      <p:sp>
        <p:nvSpPr>
          <p:cNvPr id="453" name="Google Shape;453;p7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9" name="Google Shape;459;p75"/>
          <p:cNvSpPr txBox="1"/>
          <p:nvPr/>
        </p:nvSpPr>
        <p:spPr>
          <a:xfrm>
            <a:off x="457200" y="154484"/>
            <a:ext cx="8229600" cy="6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4000">
                <a:solidFill>
                  <a:srgbClr val="000000"/>
                </a:solidFill>
                <a:latin typeface="Helvetica Neue"/>
                <a:ea typeface="Helvetica Neue"/>
                <a:cs typeface="Helvetica Neue"/>
                <a:sym typeface="Helvetica Neue"/>
              </a:rPr>
              <a:t>Commercial break</a:t>
            </a:r>
            <a:endParaRPr sz="4000">
              <a:solidFill>
                <a:srgbClr val="000000"/>
              </a:solidFill>
              <a:latin typeface="Helvetica Neue"/>
              <a:ea typeface="Helvetica Neue"/>
              <a:cs typeface="Helvetica Neue"/>
              <a:sym typeface="Helvetica Neue"/>
            </a:endParaRPr>
          </a:p>
        </p:txBody>
      </p:sp>
      <p:pic>
        <p:nvPicPr>
          <p:cNvPr id="460" name="Google Shape;460;p75"/>
          <p:cNvPicPr preferRelativeResize="0"/>
          <p:nvPr/>
        </p:nvPicPr>
        <p:blipFill>
          <a:blip r:embed="rId3">
            <a:alphaModFix/>
          </a:blip>
          <a:stretch>
            <a:fillRect/>
          </a:stretch>
        </p:blipFill>
        <p:spPr>
          <a:xfrm>
            <a:off x="922200" y="1096550"/>
            <a:ext cx="7280573" cy="4066900"/>
          </a:xfrm>
          <a:prstGeom prst="rect">
            <a:avLst/>
          </a:prstGeom>
          <a:noFill/>
          <a:ln>
            <a:noFill/>
          </a:ln>
        </p:spPr>
      </p:pic>
      <p:sp>
        <p:nvSpPr>
          <p:cNvPr id="461" name="Google Shape;461;p75"/>
          <p:cNvSpPr/>
          <p:nvPr/>
        </p:nvSpPr>
        <p:spPr>
          <a:xfrm>
            <a:off x="3628150" y="1892075"/>
            <a:ext cx="3071100" cy="928200"/>
          </a:xfrm>
          <a:prstGeom prst="wedgeRoundRectCallout">
            <a:avLst>
              <a:gd fmla="val -56992" name="adj1"/>
              <a:gd fmla="val -102715" name="adj2"/>
              <a:gd fmla="val 0" name="adj3"/>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Comic Sans MS"/>
                <a:ea typeface="Comic Sans MS"/>
                <a:cs typeface="Comic Sans MS"/>
                <a:sym typeface="Comic Sans MS"/>
              </a:rPr>
              <a:t>Looking for </a:t>
            </a:r>
            <a:r>
              <a:rPr lang="en" sz="2900">
                <a:latin typeface="Comic Sans MS"/>
                <a:ea typeface="Comic Sans MS"/>
                <a:cs typeface="Comic Sans MS"/>
                <a:sym typeface="Comic Sans MS"/>
              </a:rPr>
              <a:t>friends?</a:t>
            </a:r>
            <a:endParaRPr sz="2900">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6"/>
          <p:cNvSpPr txBox="1"/>
          <p:nvPr>
            <p:ph idx="1" type="body"/>
          </p:nvPr>
        </p:nvSpPr>
        <p:spPr>
          <a:xfrm>
            <a:off x="457200" y="9715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Maps character string into sequence of tokens (≈ words)</a:t>
            </a:r>
            <a:endParaRPr sz="2400"/>
          </a:p>
          <a:p>
            <a:pPr indent="-381000" lvl="0" marL="457200" marR="0" rtl="0" algn="l">
              <a:lnSpc>
                <a:spcPct val="100000"/>
              </a:lnSpc>
              <a:spcBef>
                <a:spcPts val="0"/>
              </a:spcBef>
              <a:spcAft>
                <a:spcPts val="0"/>
              </a:spcAft>
              <a:buSzPts val="2400"/>
              <a:buChar char="●"/>
            </a:pPr>
            <a:r>
              <a:rPr lang="en" sz="2400"/>
              <a:t>E.g., “Hello! How are you?” → Hello_!</a:t>
            </a:r>
            <a:r>
              <a:rPr lang="en" sz="2400">
                <a:solidFill>
                  <a:schemeClr val="dk2"/>
                </a:solidFill>
              </a:rPr>
              <a:t>_</a:t>
            </a:r>
            <a:r>
              <a:rPr lang="en" sz="2400"/>
              <a:t>How</a:t>
            </a:r>
            <a:r>
              <a:rPr lang="en" sz="2400">
                <a:solidFill>
                  <a:schemeClr val="dk2"/>
                </a:solidFill>
              </a:rPr>
              <a:t>_</a:t>
            </a:r>
            <a:r>
              <a:rPr lang="en" sz="2400"/>
              <a:t>are</a:t>
            </a:r>
            <a:r>
              <a:rPr lang="en" sz="2400">
                <a:solidFill>
                  <a:schemeClr val="dk2"/>
                </a:solidFill>
              </a:rPr>
              <a:t>_</a:t>
            </a:r>
            <a:r>
              <a:rPr lang="en" sz="2400"/>
              <a:t>you</a:t>
            </a:r>
            <a:r>
              <a:rPr lang="en" sz="2400">
                <a:solidFill>
                  <a:schemeClr val="dk2"/>
                </a:solidFill>
              </a:rPr>
              <a:t>_</a:t>
            </a:r>
            <a:r>
              <a:rPr lang="en" sz="2400"/>
              <a:t>?</a:t>
            </a:r>
            <a:endParaRPr sz="2400"/>
          </a:p>
          <a:p>
            <a:pPr indent="-381000" lvl="0" marL="457200" marR="0" rtl="0" algn="l">
              <a:lnSpc>
                <a:spcPct val="100000"/>
              </a:lnSpc>
              <a:spcBef>
                <a:spcPts val="0"/>
              </a:spcBef>
              <a:spcAft>
                <a:spcPts val="0"/>
              </a:spcAft>
              <a:buSzPts val="2400"/>
              <a:buChar char="●"/>
            </a:pPr>
            <a:r>
              <a:rPr lang="en" sz="2400"/>
              <a:t>Tempting to do this yourself by splitting at whitespaces and punctuation</a:t>
            </a:r>
            <a:endParaRPr sz="2400"/>
          </a:p>
          <a:p>
            <a:pPr indent="-381000" lvl="0" marL="457200" marR="0" rtl="0" algn="l">
              <a:lnSpc>
                <a:spcPct val="100000"/>
              </a:lnSpc>
              <a:spcBef>
                <a:spcPts val="0"/>
              </a:spcBef>
              <a:spcAft>
                <a:spcPts val="0"/>
              </a:spcAft>
              <a:buSzPts val="2400"/>
              <a:buChar char="●"/>
            </a:pPr>
            <a:r>
              <a:rPr lang="en" sz="2400"/>
              <a:t>But many corner cases:</a:t>
            </a:r>
            <a:endParaRPr sz="2400"/>
          </a:p>
          <a:p>
            <a:pPr indent="-381000" lvl="1" marL="914400" marR="0" rtl="0" algn="l">
              <a:lnSpc>
                <a:spcPct val="100000"/>
              </a:lnSpc>
              <a:spcBef>
                <a:spcPts val="0"/>
              </a:spcBef>
              <a:spcAft>
                <a:spcPts val="0"/>
              </a:spcAft>
              <a:buSzPts val="2400"/>
              <a:buChar char="○"/>
            </a:pPr>
            <a:r>
              <a:rPr lang="en" sz="2400"/>
              <a:t>“Hello, Mr. President! How are you?! :-)”</a:t>
            </a:r>
            <a:br>
              <a:rPr lang="en" sz="2400"/>
            </a:br>
            <a:r>
              <a:rPr lang="en" sz="2400"/>
              <a:t>→ Hello</a:t>
            </a:r>
            <a:r>
              <a:rPr lang="en" sz="2400">
                <a:solidFill>
                  <a:schemeClr val="dk2"/>
                </a:solidFill>
              </a:rPr>
              <a:t>_</a:t>
            </a:r>
            <a:r>
              <a:rPr lang="en" sz="2400"/>
              <a:t>,</a:t>
            </a:r>
            <a:r>
              <a:rPr lang="en" sz="2400">
                <a:solidFill>
                  <a:schemeClr val="dk2"/>
                </a:solidFill>
              </a:rPr>
              <a:t>_</a:t>
            </a:r>
            <a:r>
              <a:rPr lang="en" sz="2400">
                <a:solidFill>
                  <a:srgbClr val="FF0000"/>
                </a:solidFill>
              </a:rPr>
              <a:t>Mr.</a:t>
            </a:r>
            <a:r>
              <a:rPr lang="en" sz="2400">
                <a:solidFill>
                  <a:schemeClr val="dk2"/>
                </a:solidFill>
              </a:rPr>
              <a:t>_</a:t>
            </a:r>
            <a:r>
              <a:rPr lang="en" sz="2400"/>
              <a:t>President</a:t>
            </a:r>
            <a:r>
              <a:rPr lang="en" sz="2400">
                <a:solidFill>
                  <a:schemeClr val="dk2"/>
                </a:solidFill>
              </a:rPr>
              <a:t>_!_How_are_you_</a:t>
            </a:r>
            <a:r>
              <a:rPr lang="en" sz="2400">
                <a:solidFill>
                  <a:srgbClr val="FF0000"/>
                </a:solidFill>
              </a:rPr>
              <a:t>?!</a:t>
            </a:r>
            <a:r>
              <a:rPr lang="en" sz="2400">
                <a:solidFill>
                  <a:schemeClr val="dk2"/>
                </a:solidFill>
              </a:rPr>
              <a:t>_</a:t>
            </a:r>
            <a:r>
              <a:rPr lang="en" sz="2400">
                <a:solidFill>
                  <a:srgbClr val="FF0000"/>
                </a:solidFill>
              </a:rPr>
              <a:t>:-)</a:t>
            </a:r>
            <a:endParaRPr sz="2400">
              <a:solidFill>
                <a:srgbClr val="FF0000"/>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Don’t do it yourself, use libraries instead; e.g.,</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Python: spaCy, nltk; Java: Stanford CoreNLP</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Rule-based, deterministic, fast</a:t>
            </a:r>
            <a:endParaRPr sz="2400">
              <a:solidFill>
                <a:schemeClr val="dk2"/>
              </a:solidFill>
            </a:endParaRPr>
          </a:p>
        </p:txBody>
      </p:sp>
      <p:sp>
        <p:nvSpPr>
          <p:cNvPr id="467" name="Google Shape;467;p7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Tokenization</a:t>
            </a:r>
            <a:endParaRPr/>
          </a:p>
        </p:txBody>
      </p:sp>
      <p:sp>
        <p:nvSpPr>
          <p:cNvPr id="468" name="Google Shape;468;p7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7"/>
          <p:cNvSpPr txBox="1"/>
          <p:nvPr>
            <p:ph idx="1" type="body"/>
          </p:nvPr>
        </p:nvSpPr>
        <p:spPr>
          <a:xfrm>
            <a:off x="457200" y="9715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Optimal tokenizer different for different languages (e.g., Swedish </a:t>
            </a:r>
            <a:r>
              <a:rPr lang="en" sz="2400">
                <a:solidFill>
                  <a:schemeClr val="dk2"/>
                </a:solidFill>
              </a:rPr>
              <a:t>“Sankt Peter” → “S:t Peter”</a:t>
            </a:r>
            <a:r>
              <a:rPr lang="en" sz="2400">
                <a:solidFill>
                  <a:schemeClr val="dk2"/>
                </a:solidFill>
              </a:rPr>
              <a:t>), but English tokenizer often good enough</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Tokenization relatively straightforward in English</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Hard in, e.g., Chinese: no whitespace between words</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Compound words, e.g. in German: </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Advanced models can split </a:t>
            </a:r>
            <a:r>
              <a:rPr lang="en" sz="2400">
                <a:solidFill>
                  <a:schemeClr val="dk2"/>
                </a:solidFill>
              </a:rPr>
              <a:t>“Donaudampfschifffahrtskapitän” into “Donau dampf schiff fahrts kapitän”</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But what to keep together…? “Schiff fahrt” or “Schifffahrt”?</a:t>
            </a:r>
            <a:endParaRPr sz="2400">
              <a:solidFill>
                <a:schemeClr val="dk2"/>
              </a:solidFill>
            </a:endParaRPr>
          </a:p>
        </p:txBody>
      </p:sp>
      <p:sp>
        <p:nvSpPr>
          <p:cNvPr id="474" name="Google Shape;474;p7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Tokenization</a:t>
            </a:r>
            <a:endParaRPr/>
          </a:p>
        </p:txBody>
      </p:sp>
      <p:sp>
        <p:nvSpPr>
          <p:cNvPr id="475" name="Google Shape;475;p7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8"/>
          <p:cNvSpPr txBox="1"/>
          <p:nvPr>
            <p:ph idx="1" type="body"/>
          </p:nvPr>
        </p:nvSpPr>
        <p:spPr>
          <a:xfrm>
            <a:off x="457200" y="9715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Very frequent, “small” words carry little information for most tasks and can “drown out” information contained in real content words</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E.g., “a”, “the”, “is”, “you”, “I”, punctuation marks</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Many stopword lists online, but be careful!</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Different tasks require removing different stopwords</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Good heuristic: remove words appearing in at least </a:t>
            </a:r>
            <a:r>
              <a:rPr i="1" lang="en" sz="2400">
                <a:solidFill>
                  <a:schemeClr val="dk2"/>
                </a:solidFill>
              </a:rPr>
              <a:t>p</a:t>
            </a:r>
            <a:r>
              <a:rPr lang="en" sz="2400">
                <a:solidFill>
                  <a:schemeClr val="dk2"/>
                </a:solidFill>
              </a:rPr>
              <a:t>% of all documents (but what should </a:t>
            </a:r>
            <a:r>
              <a:rPr i="1" lang="en" sz="2400">
                <a:solidFill>
                  <a:schemeClr val="dk2"/>
                </a:solidFill>
              </a:rPr>
              <a:t>p</a:t>
            </a:r>
            <a:r>
              <a:rPr lang="en" sz="2400">
                <a:solidFill>
                  <a:schemeClr val="dk2"/>
                </a:solidFill>
              </a:rPr>
              <a:t> be…?)</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Sometimes stopword removal hurts!</a:t>
            </a:r>
            <a:endParaRPr sz="2400">
              <a:solidFill>
                <a:schemeClr val="dk2"/>
              </a:solidFill>
            </a:endParaRPr>
          </a:p>
          <a:p>
            <a:pPr indent="-381000" lvl="2" marL="1371600" marR="0" rtl="0" algn="l">
              <a:lnSpc>
                <a:spcPct val="100000"/>
              </a:lnSpc>
              <a:spcBef>
                <a:spcPts val="0"/>
              </a:spcBef>
              <a:spcAft>
                <a:spcPts val="0"/>
              </a:spcAft>
              <a:buClr>
                <a:schemeClr val="dk2"/>
              </a:buClr>
              <a:buSzPts val="2400"/>
              <a:buChar char="■"/>
            </a:pPr>
            <a:r>
              <a:rPr lang="en">
                <a:solidFill>
                  <a:schemeClr val="dk2"/>
                </a:solidFill>
              </a:rPr>
              <a:t>Author identification, psychological modeling; punctuation can be useful as well: e.g., “!!!”, “:-)”</a:t>
            </a:r>
            <a:endParaRPr sz="2400">
              <a:solidFill>
                <a:schemeClr val="dk2"/>
              </a:solidFill>
            </a:endParaRPr>
          </a:p>
        </p:txBody>
      </p:sp>
      <p:sp>
        <p:nvSpPr>
          <p:cNvPr id="481" name="Google Shape;481;p7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Stopword removal</a:t>
            </a:r>
            <a:endParaRPr/>
          </a:p>
        </p:txBody>
      </p:sp>
      <p:sp>
        <p:nvSpPr>
          <p:cNvPr id="482" name="Google Shape;482;p7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Don’t throw out the baby with the bathwater!</a:t>
            </a:r>
            <a:endParaRPr sz="3300"/>
          </a:p>
        </p:txBody>
      </p:sp>
      <p:sp>
        <p:nvSpPr>
          <p:cNvPr id="488" name="Google Shape;488;p7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89" name="Google Shape;489;p79"/>
          <p:cNvPicPr preferRelativeResize="0"/>
          <p:nvPr/>
        </p:nvPicPr>
        <p:blipFill>
          <a:blip r:embed="rId3">
            <a:alphaModFix/>
          </a:blip>
          <a:stretch>
            <a:fillRect/>
          </a:stretch>
        </p:blipFill>
        <p:spPr>
          <a:xfrm>
            <a:off x="1973950" y="1239723"/>
            <a:ext cx="4938550" cy="3527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53"/>
          <p:cNvPicPr preferRelativeResize="0"/>
          <p:nvPr/>
        </p:nvPicPr>
        <p:blipFill>
          <a:blip r:embed="rId3">
            <a:alphaModFix/>
          </a:blip>
          <a:stretch>
            <a:fillRect/>
          </a:stretch>
        </p:blipFill>
        <p:spPr>
          <a:xfrm>
            <a:off x="-6575" y="0"/>
            <a:ext cx="9144000" cy="5143499"/>
          </a:xfrm>
          <a:prstGeom prst="rect">
            <a:avLst/>
          </a:prstGeom>
          <a:noFill/>
          <a:ln>
            <a:noFill/>
          </a:ln>
        </p:spPr>
      </p:pic>
      <p:sp>
        <p:nvSpPr>
          <p:cNvPr id="282" name="Google Shape;282;p5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283" name="Google Shape;283;p5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84" name="Google Shape;284;p53"/>
          <p:cNvSpPr txBox="1"/>
          <p:nvPr>
            <p:ph idx="1" type="body"/>
          </p:nvPr>
        </p:nvSpPr>
        <p:spPr>
          <a:xfrm>
            <a:off x="457200" y="927050"/>
            <a:ext cx="8392200" cy="33066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SzPts val="2200"/>
              <a:buChar char="●"/>
            </a:pPr>
            <a:r>
              <a:rPr lang="en" sz="2200"/>
              <a:t>To all ADAmericans: Happy Thanksgiving!</a:t>
            </a:r>
            <a:endParaRPr sz="2200"/>
          </a:p>
          <a:p>
            <a:pPr indent="-368300" lvl="0" marL="457200" rtl="0" algn="l">
              <a:lnSpc>
                <a:spcPct val="100000"/>
              </a:lnSpc>
              <a:spcBef>
                <a:spcPts val="0"/>
              </a:spcBef>
              <a:spcAft>
                <a:spcPts val="0"/>
              </a:spcAft>
              <a:buSzPts val="2200"/>
              <a:buChar char="●"/>
            </a:pPr>
            <a:r>
              <a:rPr lang="en" sz="2200"/>
              <a:t>Milestone P2 being graded; feedback to be released next week</a:t>
            </a:r>
            <a:endParaRPr sz="2200"/>
          </a:p>
          <a:p>
            <a:pPr indent="-368300" lvl="0" marL="457200" rtl="0" algn="l">
              <a:lnSpc>
                <a:spcPct val="100000"/>
              </a:lnSpc>
              <a:spcBef>
                <a:spcPts val="0"/>
              </a:spcBef>
              <a:spcAft>
                <a:spcPts val="0"/>
              </a:spcAft>
              <a:buSzPts val="2200"/>
              <a:buChar char="●"/>
            </a:pPr>
            <a:r>
              <a:rPr lang="en" sz="2200"/>
              <a:t>Homework H2 due on Fri 1 Dec</a:t>
            </a:r>
            <a:endParaRPr sz="2200"/>
          </a:p>
          <a:p>
            <a:pPr indent="-368300" lvl="0" marL="457200" rtl="0" algn="l">
              <a:lnSpc>
                <a:spcPct val="100000"/>
              </a:lnSpc>
              <a:spcBef>
                <a:spcPts val="0"/>
              </a:spcBef>
              <a:spcAft>
                <a:spcPts val="0"/>
              </a:spcAft>
              <a:buSzPts val="2200"/>
              <a:buChar char="●"/>
            </a:pPr>
            <a:r>
              <a:rPr lang="en" sz="2200"/>
              <a:t>Friday’s</a:t>
            </a:r>
            <a:r>
              <a:rPr lang="en" sz="2200"/>
              <a:t> lab session:</a:t>
            </a:r>
            <a:endParaRPr b="1" sz="2200">
              <a:solidFill>
                <a:schemeClr val="dk2"/>
              </a:solidFill>
            </a:endParaRPr>
          </a:p>
          <a:p>
            <a:pPr indent="-368300" lvl="1" marL="914400" rtl="0" algn="l">
              <a:lnSpc>
                <a:spcPct val="100000"/>
              </a:lnSpc>
              <a:spcBef>
                <a:spcPts val="0"/>
              </a:spcBef>
              <a:spcAft>
                <a:spcPts val="0"/>
              </a:spcAft>
              <a:buSzPts val="2200"/>
              <a:buChar char="○"/>
            </a:pPr>
            <a:r>
              <a:rPr lang="en" sz="2200">
                <a:solidFill>
                  <a:schemeClr val="dk2"/>
                </a:solidFill>
              </a:rPr>
              <a:t>Quiz 9</a:t>
            </a:r>
            <a:endParaRPr sz="2200">
              <a:solidFill>
                <a:schemeClr val="dk2"/>
              </a:solidFill>
            </a:endParaRPr>
          </a:p>
          <a:p>
            <a:pPr indent="-368300" lvl="1" marL="914400" rtl="0" algn="l">
              <a:lnSpc>
                <a:spcPct val="100000"/>
              </a:lnSpc>
              <a:spcBef>
                <a:spcPts val="0"/>
              </a:spcBef>
              <a:spcAft>
                <a:spcPts val="0"/>
              </a:spcAft>
              <a:buSzPts val="2200"/>
              <a:buChar char="○"/>
            </a:pPr>
            <a:r>
              <a:rPr lang="en" sz="2200">
                <a:solidFill>
                  <a:schemeClr val="dk2"/>
                </a:solidFill>
              </a:rPr>
              <a:t>Homework H2 office hours</a:t>
            </a:r>
            <a:r>
              <a:rPr lang="en" sz="2200">
                <a:solidFill>
                  <a:schemeClr val="dk2"/>
                </a:solidFill>
              </a:rPr>
              <a:t> (in person in BCH 2201,</a:t>
            </a:r>
            <a:br>
              <a:rPr lang="en" sz="2200">
                <a:solidFill>
                  <a:schemeClr val="dk2"/>
                </a:solidFill>
              </a:rPr>
            </a:br>
            <a:r>
              <a:rPr b="1" lang="en" sz="2200">
                <a:solidFill>
                  <a:schemeClr val="dk2"/>
                </a:solidFill>
              </a:rPr>
              <a:t>not</a:t>
            </a:r>
            <a:r>
              <a:rPr lang="en" sz="2200">
                <a:solidFill>
                  <a:schemeClr val="dk2"/>
                </a:solidFill>
              </a:rPr>
              <a:t> on Zoom!)</a:t>
            </a:r>
            <a:endParaRPr sz="2200"/>
          </a:p>
          <a:p>
            <a:pPr indent="-368300" lvl="1" marL="914400" rtl="0" algn="l">
              <a:lnSpc>
                <a:spcPct val="100000"/>
              </a:lnSpc>
              <a:spcBef>
                <a:spcPts val="0"/>
              </a:spcBef>
              <a:spcAft>
                <a:spcPts val="0"/>
              </a:spcAft>
              <a:buSzPts val="2200"/>
              <a:buChar char="○"/>
            </a:pPr>
            <a:r>
              <a:rPr lang="en" sz="2200"/>
              <a:t>Alumnus Niccolò Stefanini (ML scientist @ Expedia)</a:t>
            </a:r>
            <a:br>
              <a:rPr lang="en" sz="2200"/>
            </a:br>
            <a:r>
              <a:rPr lang="en" sz="2200"/>
              <a:t>will give “report from the trenches” (a.k.a. the real</a:t>
            </a:r>
            <a:br>
              <a:rPr lang="en" sz="2200"/>
            </a:br>
            <a:r>
              <a:rPr lang="en" sz="2200"/>
              <a:t>world of data science)</a:t>
            </a:r>
            <a:endParaRPr sz="2200"/>
          </a:p>
        </p:txBody>
      </p:sp>
      <p:pic>
        <p:nvPicPr>
          <p:cNvPr id="285" name="Google Shape;285;p53"/>
          <p:cNvPicPr preferRelativeResize="0"/>
          <p:nvPr/>
        </p:nvPicPr>
        <p:blipFill rotWithShape="1">
          <a:blip r:embed="rId4">
            <a:alphaModFix/>
          </a:blip>
          <a:srcRect b="0" l="17008" r="10522" t="0"/>
          <a:stretch/>
        </p:blipFill>
        <p:spPr>
          <a:xfrm>
            <a:off x="7475600" y="3052950"/>
            <a:ext cx="980450" cy="13530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0"/>
          <p:cNvSpPr txBox="1"/>
          <p:nvPr>
            <p:ph idx="1" type="body"/>
          </p:nvPr>
        </p:nvSpPr>
        <p:spPr>
          <a:xfrm>
            <a:off x="457200" y="12763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2"/>
              </a:buClr>
              <a:buSzPts val="2400"/>
              <a:buFont typeface="Arial"/>
              <a:buChar char="●"/>
            </a:pPr>
            <a:r>
              <a:rPr lang="en" sz="2400">
                <a:solidFill>
                  <a:schemeClr val="dk2"/>
                </a:solidFill>
              </a:rPr>
              <a:t>E.g., “I love yams. Yams are yummy.”</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Should “yams” and “Yams” really be different features?</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Simple solution: make everything lower-case (“casefolding”)</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But then: “I’d rather have an apple than an Apple.”</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Hand-code exceptions?</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In practice (especially when dataset is large), typically best to </a:t>
            </a:r>
            <a:r>
              <a:rPr b="1" lang="en" sz="2400">
                <a:solidFill>
                  <a:schemeClr val="dk2"/>
                </a:solidFill>
              </a:rPr>
              <a:t>not</a:t>
            </a:r>
            <a:r>
              <a:rPr lang="en" sz="2400">
                <a:solidFill>
                  <a:schemeClr val="dk2"/>
                </a:solidFill>
              </a:rPr>
              <a:t> do casefolding</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But when dataset is small, might help because less sparsity</a:t>
            </a:r>
            <a:endParaRPr sz="2400">
              <a:solidFill>
                <a:schemeClr val="dk2"/>
              </a:solidFill>
            </a:endParaRPr>
          </a:p>
        </p:txBody>
      </p:sp>
      <p:sp>
        <p:nvSpPr>
          <p:cNvPr id="495" name="Google Shape;495;p8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 normalization: casefolding</a:t>
            </a:r>
            <a:endParaRPr/>
          </a:p>
        </p:txBody>
      </p:sp>
      <p:sp>
        <p:nvSpPr>
          <p:cNvPr id="496" name="Google Shape;496;p8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1"/>
          <p:cNvSpPr txBox="1"/>
          <p:nvPr>
            <p:ph idx="1" type="body"/>
          </p:nvPr>
        </p:nvSpPr>
        <p:spPr>
          <a:xfrm>
            <a:off x="355100" y="971550"/>
            <a:ext cx="8494200" cy="36432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2"/>
              </a:buClr>
              <a:buSzPts val="2200"/>
              <a:buFont typeface="Arial"/>
              <a:buChar char="●"/>
            </a:pPr>
            <a:r>
              <a:rPr lang="en" sz="2200">
                <a:solidFill>
                  <a:schemeClr val="dk2"/>
                </a:solidFill>
              </a:rPr>
              <a:t>Map different forms of same word to same, normalized form, by stripping affixes</a:t>
            </a:r>
            <a:endParaRPr sz="2200">
              <a:solidFill>
                <a:schemeClr val="dk2"/>
              </a:solidFill>
            </a:endParaRPr>
          </a:p>
          <a:p>
            <a:pPr indent="-368300" lvl="0" marL="457200" marR="0" rtl="0" algn="l">
              <a:lnSpc>
                <a:spcPct val="100000"/>
              </a:lnSpc>
              <a:spcBef>
                <a:spcPts val="0"/>
              </a:spcBef>
              <a:spcAft>
                <a:spcPts val="0"/>
              </a:spcAft>
              <a:buClr>
                <a:schemeClr val="dk2"/>
              </a:buClr>
              <a:buSzPts val="2200"/>
              <a:buFont typeface="Arial"/>
              <a:buChar char="●"/>
            </a:pPr>
            <a:r>
              <a:rPr lang="en" sz="2200">
                <a:solidFill>
                  <a:schemeClr val="dk2"/>
                </a:solidFill>
              </a:rPr>
              <a:t>E.g., “walking”, “walks”, “walked” → “walk”</a:t>
            </a:r>
            <a:br>
              <a:rPr lang="en" sz="2200">
                <a:solidFill>
                  <a:schemeClr val="dk2"/>
                </a:solidFill>
              </a:rPr>
            </a:br>
            <a:r>
              <a:rPr lang="en" sz="2200">
                <a:solidFill>
                  <a:schemeClr val="dk2"/>
                </a:solidFill>
              </a:rPr>
              <a:t>“business”, “busy” → “busi”</a:t>
            </a:r>
            <a:endParaRPr sz="2200">
              <a:solidFill>
                <a:schemeClr val="dk2"/>
              </a:solidFill>
            </a:endParaRPr>
          </a:p>
          <a:p>
            <a:pPr indent="-368300" lvl="0" marL="457200" marR="0" rtl="0" algn="l">
              <a:lnSpc>
                <a:spcPct val="100000"/>
              </a:lnSpc>
              <a:spcBef>
                <a:spcPts val="0"/>
              </a:spcBef>
              <a:spcAft>
                <a:spcPts val="0"/>
              </a:spcAft>
              <a:buClr>
                <a:schemeClr val="dk2"/>
              </a:buClr>
              <a:buSzPts val="2200"/>
              <a:buFont typeface="Arial"/>
              <a:buChar char="●"/>
            </a:pPr>
            <a:r>
              <a:rPr lang="en" sz="2200">
                <a:solidFill>
                  <a:schemeClr val="dk2"/>
                </a:solidFill>
              </a:rPr>
              <a:t>Typically done in hacky, heuristic way (e.g., </a:t>
            </a:r>
            <a:r>
              <a:rPr lang="en" sz="2200" u="sng">
                <a:solidFill>
                  <a:schemeClr val="hlink"/>
                </a:solidFill>
                <a:hlinkClick r:id="rId3"/>
              </a:rPr>
              <a:t>Porter stemmer</a:t>
            </a:r>
            <a:r>
              <a:rPr lang="en" sz="2200">
                <a:solidFill>
                  <a:schemeClr val="dk2"/>
                </a:solidFill>
              </a:rPr>
              <a:t>)</a:t>
            </a:r>
            <a:endParaRPr sz="2200">
              <a:solidFill>
                <a:schemeClr val="dk2"/>
              </a:solidFill>
            </a:endParaRPr>
          </a:p>
          <a:p>
            <a:pPr indent="-368300" lvl="0" marL="457200" marR="0" rtl="0" algn="l">
              <a:lnSpc>
                <a:spcPct val="100000"/>
              </a:lnSpc>
              <a:spcBef>
                <a:spcPts val="0"/>
              </a:spcBef>
              <a:spcAft>
                <a:spcPts val="0"/>
              </a:spcAft>
              <a:buClr>
                <a:schemeClr val="dk2"/>
              </a:buClr>
              <a:buSzPts val="2200"/>
              <a:buFont typeface="Arial"/>
              <a:buChar char="●"/>
            </a:pPr>
            <a:r>
              <a:rPr lang="en" sz="2200">
                <a:solidFill>
                  <a:schemeClr val="dk2"/>
                </a:solidFill>
              </a:rPr>
              <a:t>Pro: decreases sparsity in bag-of-words matrix</a:t>
            </a:r>
            <a:endParaRPr sz="2200">
              <a:solidFill>
                <a:schemeClr val="dk2"/>
              </a:solidFill>
            </a:endParaRPr>
          </a:p>
          <a:p>
            <a:pPr indent="-368300" lvl="0" marL="457200" marR="0" rtl="0" algn="l">
              <a:lnSpc>
                <a:spcPct val="100000"/>
              </a:lnSpc>
              <a:spcBef>
                <a:spcPts val="0"/>
              </a:spcBef>
              <a:spcAft>
                <a:spcPts val="0"/>
              </a:spcAft>
              <a:buClr>
                <a:schemeClr val="dk2"/>
              </a:buClr>
              <a:buSzPts val="2200"/>
              <a:buChar char="●"/>
            </a:pPr>
            <a:r>
              <a:rPr lang="en" sz="2200">
                <a:solidFill>
                  <a:schemeClr val="dk2"/>
                </a:solidFill>
              </a:rPr>
              <a:t>Con: discards information</a:t>
            </a:r>
            <a:endParaRPr sz="2200">
              <a:solidFill>
                <a:schemeClr val="dk2"/>
              </a:solidFill>
            </a:endParaRPr>
          </a:p>
          <a:p>
            <a:pPr indent="-368300" lvl="1" marL="914400" marR="0" rtl="0" algn="l">
              <a:lnSpc>
                <a:spcPct val="100000"/>
              </a:lnSpc>
              <a:spcBef>
                <a:spcPts val="0"/>
              </a:spcBef>
              <a:spcAft>
                <a:spcPts val="0"/>
              </a:spcAft>
              <a:buClr>
                <a:schemeClr val="dk2"/>
              </a:buClr>
              <a:buSzPts val="2200"/>
              <a:buChar char="○"/>
            </a:pPr>
            <a:r>
              <a:rPr lang="en" sz="2200">
                <a:solidFill>
                  <a:schemeClr val="dk2"/>
                </a:solidFill>
              </a:rPr>
              <a:t>E.g., “business” vs. “busy”; “operating” (as in “operating system”)</a:t>
            </a:r>
            <a:endParaRPr sz="2200">
              <a:solidFill>
                <a:schemeClr val="dk2"/>
              </a:solidFill>
            </a:endParaRPr>
          </a:p>
          <a:p>
            <a:pPr indent="-368300" lvl="0" marL="457200" marR="0" rtl="0" algn="l">
              <a:lnSpc>
                <a:spcPct val="100000"/>
              </a:lnSpc>
              <a:spcBef>
                <a:spcPts val="0"/>
              </a:spcBef>
              <a:spcAft>
                <a:spcPts val="0"/>
              </a:spcAft>
              <a:buClr>
                <a:schemeClr val="dk2"/>
              </a:buClr>
              <a:buSzPts val="2200"/>
              <a:buChar char="●"/>
            </a:pPr>
            <a:r>
              <a:rPr lang="en" sz="2200">
                <a:solidFill>
                  <a:schemeClr val="dk2"/>
                </a:solidFill>
              </a:rPr>
              <a:t>In English (esp. with big data) typically not done anymore</a:t>
            </a:r>
            <a:endParaRPr sz="2200">
              <a:solidFill>
                <a:schemeClr val="dk2"/>
              </a:solidFill>
            </a:endParaRPr>
          </a:p>
          <a:p>
            <a:pPr indent="-368300" lvl="0" marL="457200" marR="0" rtl="0" algn="l">
              <a:lnSpc>
                <a:spcPct val="100000"/>
              </a:lnSpc>
              <a:spcBef>
                <a:spcPts val="0"/>
              </a:spcBef>
              <a:spcAft>
                <a:spcPts val="0"/>
              </a:spcAft>
              <a:buClr>
                <a:schemeClr val="dk2"/>
              </a:buClr>
              <a:buSzPts val="2200"/>
              <a:buChar char="●"/>
            </a:pPr>
            <a:r>
              <a:rPr lang="en" sz="2200">
                <a:solidFill>
                  <a:schemeClr val="dk2"/>
                </a:solidFill>
              </a:rPr>
              <a:t>Still very useful in morphologically richer languages (e.g., German, </a:t>
            </a:r>
            <a:r>
              <a:rPr lang="en" sz="2200" u="sng">
                <a:solidFill>
                  <a:schemeClr val="hlink"/>
                </a:solidFill>
                <a:hlinkClick r:id="rId4"/>
              </a:rPr>
              <a:t>Finnish</a:t>
            </a:r>
            <a:r>
              <a:rPr lang="en" sz="2200">
                <a:solidFill>
                  <a:schemeClr val="dk2"/>
                </a:solidFill>
              </a:rPr>
              <a:t>, Bantu languages)</a:t>
            </a:r>
            <a:endParaRPr sz="2200">
              <a:solidFill>
                <a:schemeClr val="dk2"/>
              </a:solidFill>
            </a:endParaRPr>
          </a:p>
        </p:txBody>
      </p:sp>
      <p:sp>
        <p:nvSpPr>
          <p:cNvPr id="502" name="Google Shape;502;p8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Word normalization: </a:t>
            </a:r>
            <a:r>
              <a:rPr lang="en"/>
              <a:t>Stemming</a:t>
            </a:r>
            <a:endParaRPr/>
          </a:p>
        </p:txBody>
      </p:sp>
      <p:sp>
        <p:nvSpPr>
          <p:cNvPr id="503" name="Google Shape;503;p8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2"/>
          <p:cNvSpPr txBox="1"/>
          <p:nvPr>
            <p:ph idx="1" type="body"/>
          </p:nvPr>
        </p:nvSpPr>
        <p:spPr>
          <a:xfrm>
            <a:off x="457200" y="12763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Lemmatization == stemming++</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Map tokens to lexicon entries</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E.g., “U.S.A.”, “US” → “United States”</a:t>
            </a:r>
            <a:br>
              <a:rPr lang="en" sz="2400">
                <a:solidFill>
                  <a:schemeClr val="dk2"/>
                </a:solidFill>
              </a:rPr>
            </a:br>
            <a:r>
              <a:rPr lang="en" sz="2400">
                <a:solidFill>
                  <a:schemeClr val="dk2"/>
                </a:solidFill>
              </a:rPr>
              <a:t>“Grüße”, “Gruesse” → “Grüße”</a:t>
            </a:r>
            <a:br>
              <a:rPr lang="en" sz="2400">
                <a:solidFill>
                  <a:schemeClr val="dk2"/>
                </a:solidFill>
              </a:rPr>
            </a:br>
            <a:r>
              <a:rPr lang="en" sz="2400">
                <a:solidFill>
                  <a:schemeClr val="dk2"/>
                </a:solidFill>
              </a:rPr>
              <a:t>“You </a:t>
            </a:r>
            <a:r>
              <a:rPr b="1" lang="en" sz="2400">
                <a:solidFill>
                  <a:schemeClr val="dk2"/>
                </a:solidFill>
              </a:rPr>
              <a:t>lie</a:t>
            </a:r>
            <a:r>
              <a:rPr lang="en" sz="2400">
                <a:solidFill>
                  <a:schemeClr val="dk2"/>
                </a:solidFill>
              </a:rPr>
              <a:t> in the grass” vs. “You </a:t>
            </a:r>
            <a:r>
              <a:rPr b="1" lang="en" sz="2400">
                <a:solidFill>
                  <a:schemeClr val="dk2"/>
                </a:solidFill>
              </a:rPr>
              <a:t>lie</a:t>
            </a:r>
            <a:r>
              <a:rPr lang="en" sz="2400">
                <a:solidFill>
                  <a:schemeClr val="dk2"/>
                </a:solidFill>
              </a:rPr>
              <a:t> to me”</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Frequently omitted, as it requires complete lexicon and complex mapping rules</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Especially hard for non-English</a:t>
            </a:r>
            <a:endParaRPr sz="2400">
              <a:solidFill>
                <a:schemeClr val="dk2"/>
              </a:solidFill>
            </a:endParaRPr>
          </a:p>
        </p:txBody>
      </p:sp>
      <p:sp>
        <p:nvSpPr>
          <p:cNvPr id="509" name="Google Shape;509;p82"/>
          <p:cNvSpPr txBox="1"/>
          <p:nvPr>
            <p:ph type="title"/>
          </p:nvPr>
        </p:nvSpPr>
        <p:spPr>
          <a:xfrm>
            <a:off x="294600" y="205975"/>
            <a:ext cx="83922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Word normalization: </a:t>
            </a:r>
            <a:r>
              <a:rPr lang="en"/>
              <a:t>L</a:t>
            </a:r>
            <a:r>
              <a:rPr lang="en"/>
              <a:t>emmatization</a:t>
            </a:r>
            <a:endParaRPr/>
          </a:p>
        </p:txBody>
      </p:sp>
      <p:sp>
        <p:nvSpPr>
          <p:cNvPr id="510" name="Google Shape;510;p8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descr="https://i.pinimg.com/originals/dd/fc/da/ddfcdadd2c2951cdba2f70c80f76b841.jpg" id="515" name="Google Shape;515;p83"/>
          <p:cNvPicPr preferRelativeResize="0"/>
          <p:nvPr/>
        </p:nvPicPr>
        <p:blipFill rotWithShape="1">
          <a:blip r:embed="rId3">
            <a:alphaModFix amt="40000"/>
          </a:blip>
          <a:srcRect b="7457" l="0" r="0" t="23619"/>
          <a:stretch/>
        </p:blipFill>
        <p:spPr>
          <a:xfrm>
            <a:off x="0" y="0"/>
            <a:ext cx="9144000" cy="5143500"/>
          </a:xfrm>
          <a:prstGeom prst="rect">
            <a:avLst/>
          </a:prstGeom>
          <a:noFill/>
          <a:ln>
            <a:noFill/>
          </a:ln>
        </p:spPr>
      </p:pic>
      <p:sp>
        <p:nvSpPr>
          <p:cNvPr id="516" name="Google Shape;516;p83"/>
          <p:cNvSpPr txBox="1"/>
          <p:nvPr>
            <p:ph idx="1" type="body"/>
          </p:nvPr>
        </p:nvSpPr>
        <p:spPr>
          <a:xfrm>
            <a:off x="457200" y="1894075"/>
            <a:ext cx="8392200" cy="30255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Translation:</a:t>
            </a:r>
            <a:endParaRPr sz="2400">
              <a:solidFill>
                <a:schemeClr val="dk2"/>
              </a:solidFill>
            </a:endParaRPr>
          </a:p>
          <a:p>
            <a:pPr indent="-330200" lvl="0" marL="914400" rtl="0" algn="l">
              <a:spcBef>
                <a:spcPts val="0"/>
              </a:spcBef>
              <a:spcAft>
                <a:spcPts val="0"/>
              </a:spcAft>
              <a:buClr>
                <a:schemeClr val="dk2"/>
              </a:buClr>
              <a:buSzPts val="1600"/>
              <a:buFont typeface="Calibri"/>
              <a:buChar char="●"/>
            </a:pPr>
            <a:r>
              <a:rPr i="1" lang="en" sz="1600">
                <a:solidFill>
                  <a:schemeClr val="dk2"/>
                </a:solidFill>
              </a:rPr>
              <a:t>“ikr”</a:t>
            </a:r>
            <a:r>
              <a:rPr lang="en" sz="1600">
                <a:solidFill>
                  <a:schemeClr val="dk2"/>
                </a:solidFill>
              </a:rPr>
              <a:t> means </a:t>
            </a:r>
            <a:r>
              <a:rPr i="1" lang="en" sz="1600">
                <a:solidFill>
                  <a:schemeClr val="dk2"/>
                </a:solidFill>
              </a:rPr>
              <a:t>“</a:t>
            </a:r>
            <a:r>
              <a:rPr lang="en" sz="1600">
                <a:solidFill>
                  <a:schemeClr val="dk2"/>
                </a:solidFill>
              </a:rPr>
              <a:t>I know, right?</a:t>
            </a:r>
            <a:r>
              <a:rPr i="1" lang="en" sz="1600">
                <a:solidFill>
                  <a:schemeClr val="dk2"/>
                </a:solidFill>
              </a:rPr>
              <a:t>”</a:t>
            </a:r>
            <a:endParaRPr sz="1600">
              <a:solidFill>
                <a:schemeClr val="dk2"/>
              </a:solidFill>
            </a:endParaRPr>
          </a:p>
          <a:p>
            <a:pPr indent="-330200" lvl="0" marL="914400" rtl="0" algn="l">
              <a:spcBef>
                <a:spcPts val="0"/>
              </a:spcBef>
              <a:spcAft>
                <a:spcPts val="0"/>
              </a:spcAft>
              <a:buClr>
                <a:schemeClr val="dk2"/>
              </a:buClr>
              <a:buSzPts val="1600"/>
              <a:buFont typeface="Calibri"/>
              <a:buChar char="●"/>
            </a:pPr>
            <a:r>
              <a:rPr i="1" lang="en" sz="1600">
                <a:solidFill>
                  <a:schemeClr val="dk2"/>
                </a:solidFill>
              </a:rPr>
              <a:t>“smh"</a:t>
            </a:r>
            <a:r>
              <a:rPr lang="en" sz="1600">
                <a:solidFill>
                  <a:schemeClr val="dk2"/>
                </a:solidFill>
              </a:rPr>
              <a:t> means </a:t>
            </a:r>
            <a:r>
              <a:rPr i="1" lang="en" sz="1600">
                <a:solidFill>
                  <a:schemeClr val="dk2"/>
                </a:solidFill>
              </a:rPr>
              <a:t>“</a:t>
            </a:r>
            <a:r>
              <a:rPr lang="en" sz="1600">
                <a:solidFill>
                  <a:schemeClr val="dk2"/>
                </a:solidFill>
              </a:rPr>
              <a:t>shake my head</a:t>
            </a:r>
            <a:r>
              <a:rPr i="1" lang="en" sz="1600">
                <a:solidFill>
                  <a:schemeClr val="dk2"/>
                </a:solidFill>
              </a:rPr>
              <a:t>”</a:t>
            </a:r>
            <a:endParaRPr i="1" sz="1600">
              <a:solidFill>
                <a:schemeClr val="dk2"/>
              </a:solidFill>
            </a:endParaRPr>
          </a:p>
          <a:p>
            <a:pPr indent="-330200" lvl="0" marL="914400" rtl="0" algn="l">
              <a:spcBef>
                <a:spcPts val="0"/>
              </a:spcBef>
              <a:spcAft>
                <a:spcPts val="0"/>
              </a:spcAft>
              <a:buClr>
                <a:schemeClr val="dk2"/>
              </a:buClr>
              <a:buSzPts val="1600"/>
              <a:buFont typeface="Calibri"/>
              <a:buChar char="●"/>
            </a:pPr>
            <a:r>
              <a:rPr i="1" lang="en" sz="1600">
                <a:solidFill>
                  <a:schemeClr val="dk2"/>
                </a:solidFill>
              </a:rPr>
              <a:t>“fb"</a:t>
            </a:r>
            <a:r>
              <a:rPr lang="en" sz="1600">
                <a:solidFill>
                  <a:schemeClr val="dk2"/>
                </a:solidFill>
              </a:rPr>
              <a:t> means </a:t>
            </a:r>
            <a:r>
              <a:rPr i="1" lang="en" sz="1600">
                <a:solidFill>
                  <a:schemeClr val="dk2"/>
                </a:solidFill>
              </a:rPr>
              <a:t>“</a:t>
            </a:r>
            <a:r>
              <a:rPr lang="en" sz="1600">
                <a:solidFill>
                  <a:schemeClr val="dk2"/>
                </a:solidFill>
              </a:rPr>
              <a:t>Facebook</a:t>
            </a:r>
            <a:r>
              <a:rPr i="1" lang="en" sz="1600">
                <a:solidFill>
                  <a:schemeClr val="dk2"/>
                </a:solidFill>
              </a:rPr>
              <a:t>”</a:t>
            </a:r>
            <a:endParaRPr sz="1600">
              <a:solidFill>
                <a:schemeClr val="dk2"/>
              </a:solidFill>
            </a:endParaRPr>
          </a:p>
          <a:p>
            <a:pPr indent="-330200" lvl="0" marL="914400" rtl="0" algn="l">
              <a:spcBef>
                <a:spcPts val="0"/>
              </a:spcBef>
              <a:spcAft>
                <a:spcPts val="0"/>
              </a:spcAft>
              <a:buClr>
                <a:schemeClr val="dk2"/>
              </a:buClr>
              <a:buSzPts val="1600"/>
              <a:buFont typeface="Calibri"/>
              <a:buChar char="●"/>
            </a:pPr>
            <a:r>
              <a:rPr i="1" lang="en" sz="1600">
                <a:solidFill>
                  <a:schemeClr val="dk2"/>
                </a:solidFill>
              </a:rPr>
              <a:t>“yo”</a:t>
            </a:r>
            <a:r>
              <a:rPr lang="en" sz="1600">
                <a:solidFill>
                  <a:schemeClr val="dk2"/>
                </a:solidFill>
              </a:rPr>
              <a:t> is being used as equivalent to </a:t>
            </a:r>
            <a:r>
              <a:rPr i="1" lang="en" sz="1600">
                <a:solidFill>
                  <a:schemeClr val="dk2"/>
                </a:solidFill>
              </a:rPr>
              <a:t>“your”</a:t>
            </a:r>
            <a:endParaRPr sz="1600">
              <a:solidFill>
                <a:schemeClr val="dk2"/>
              </a:solidFill>
            </a:endParaRPr>
          </a:p>
          <a:p>
            <a:pPr indent="-330200" lvl="0" marL="914400" rtl="0" algn="l">
              <a:spcBef>
                <a:spcPts val="0"/>
              </a:spcBef>
              <a:spcAft>
                <a:spcPts val="0"/>
              </a:spcAft>
              <a:buClr>
                <a:schemeClr val="dk2"/>
              </a:buClr>
              <a:buSzPts val="1600"/>
              <a:buFont typeface="Calibri"/>
              <a:buChar char="●"/>
            </a:pPr>
            <a:r>
              <a:rPr i="1" lang="en" sz="1600">
                <a:solidFill>
                  <a:schemeClr val="dk2"/>
                </a:solidFill>
              </a:rPr>
              <a:t>“fir”</a:t>
            </a:r>
            <a:r>
              <a:rPr lang="en" sz="1600">
                <a:solidFill>
                  <a:schemeClr val="dk2"/>
                </a:solidFill>
              </a:rPr>
              <a:t> is a misspelling or spelling variant of the preposition </a:t>
            </a:r>
            <a:r>
              <a:rPr i="1" lang="en" sz="1600">
                <a:solidFill>
                  <a:schemeClr val="dk2"/>
                </a:solidFill>
              </a:rPr>
              <a:t>for</a:t>
            </a:r>
            <a:r>
              <a:rPr lang="en" sz="1600">
                <a:solidFill>
                  <a:schemeClr val="dk2"/>
                </a:solidFill>
              </a:rPr>
              <a:t> (But who knows?!)</a:t>
            </a:r>
            <a:endParaRPr sz="16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Also common: repeating letters/syllables (“yeahhh”, “hahahaha”, “haha”)</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Good luck with traditional NLP tools… </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Need dedicated toolkits such as </a:t>
            </a:r>
            <a:r>
              <a:rPr lang="en" sz="2000" u="sng">
                <a:solidFill>
                  <a:schemeClr val="hlink"/>
                </a:solidFill>
                <a:hlinkClick r:id="rId4"/>
              </a:rPr>
              <a:t>TweetNLP</a:t>
            </a:r>
            <a:endParaRPr sz="2000">
              <a:solidFill>
                <a:schemeClr val="dk2"/>
              </a:solidFill>
            </a:endParaRPr>
          </a:p>
        </p:txBody>
      </p:sp>
      <p:sp>
        <p:nvSpPr>
          <p:cNvPr id="517" name="Google Shape;517;p8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Social media</a:t>
            </a:r>
            <a:endParaRPr/>
          </a:p>
        </p:txBody>
      </p:sp>
      <p:sp>
        <p:nvSpPr>
          <p:cNvPr id="518" name="Google Shape;518;p8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19" name="Google Shape;519;p83"/>
          <p:cNvSpPr txBox="1"/>
          <p:nvPr/>
        </p:nvSpPr>
        <p:spPr>
          <a:xfrm>
            <a:off x="457200" y="1134426"/>
            <a:ext cx="82008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Calibri"/>
                <a:ea typeface="Calibri"/>
                <a:cs typeface="Calibri"/>
                <a:sym typeface="Calibri"/>
              </a:rPr>
              <a:t>A real tweet:</a:t>
            </a:r>
            <a:endParaRPr sz="2400">
              <a:solidFill>
                <a:schemeClr val="dk2"/>
              </a:solidFill>
              <a:latin typeface="Calibri"/>
              <a:ea typeface="Calibri"/>
              <a:cs typeface="Calibri"/>
              <a:sym typeface="Calibri"/>
            </a:endParaRPr>
          </a:p>
          <a:p>
            <a:pPr indent="0" lvl="0" marL="0" rtl="0" algn="l">
              <a:spcBef>
                <a:spcPts val="0"/>
              </a:spcBef>
              <a:spcAft>
                <a:spcPts val="0"/>
              </a:spcAft>
              <a:buNone/>
            </a:pPr>
            <a:r>
              <a:rPr lang="en" sz="2400">
                <a:solidFill>
                  <a:schemeClr val="dk2"/>
                </a:solidFill>
                <a:latin typeface="Calibri"/>
                <a:ea typeface="Calibri"/>
                <a:cs typeface="Calibri"/>
                <a:sym typeface="Calibri"/>
              </a:rPr>
              <a:t>“ikr smh he asked fir yo last name so he can add u on fb lololol”</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4"/>
          <p:cNvSpPr txBox="1"/>
          <p:nvPr>
            <p:ph idx="1" type="body"/>
          </p:nvPr>
        </p:nvSpPr>
        <p:spPr>
          <a:xfrm>
            <a:off x="457200" y="12763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So far: bag-of-words matrix</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Rows: documents</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Columns: tokens (a.k.a. unigrams, or 1-grams)</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Frequently, longer sequences belong together</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E.g., “United States”, “operating system”</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Brute-force approach: use </a:t>
            </a:r>
            <a:r>
              <a:rPr i="1" lang="en" sz="2400">
                <a:solidFill>
                  <a:schemeClr val="dk2"/>
                </a:solidFill>
              </a:rPr>
              <a:t>n</a:t>
            </a:r>
            <a:r>
              <a:rPr lang="en" sz="2400">
                <a:solidFill>
                  <a:schemeClr val="dk2"/>
                </a:solidFill>
              </a:rPr>
              <a:t> &gt; 1</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E.g., all bigrams (</a:t>
            </a:r>
            <a:r>
              <a:rPr i="1" lang="en" sz="2400">
                <a:solidFill>
                  <a:schemeClr val="dk2"/>
                </a:solidFill>
              </a:rPr>
              <a:t>n</a:t>
            </a:r>
            <a:r>
              <a:rPr lang="en" sz="2400">
                <a:solidFill>
                  <a:schemeClr val="dk2"/>
                </a:solidFill>
              </a:rPr>
              <a:t> = 2), all trigrams (</a:t>
            </a:r>
            <a:r>
              <a:rPr i="1" lang="en" sz="2400">
                <a:solidFill>
                  <a:schemeClr val="dk2"/>
                </a:solidFill>
              </a:rPr>
              <a:t>n</a:t>
            </a:r>
            <a:r>
              <a:rPr lang="en" sz="2400">
                <a:solidFill>
                  <a:schemeClr val="dk2"/>
                </a:solidFill>
              </a:rPr>
              <a:t> = 3)</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Using all 5-grams can beat neural networks (Table 1 </a:t>
            </a:r>
            <a:r>
              <a:rPr lang="en" sz="2400" u="sng">
                <a:solidFill>
                  <a:schemeClr val="hlink"/>
                </a:solidFill>
                <a:hlinkClick r:id="rId3"/>
              </a:rPr>
              <a:t>here</a:t>
            </a:r>
            <a:r>
              <a:rPr lang="en" sz="2400">
                <a:solidFill>
                  <a:schemeClr val="dk2"/>
                </a:solidFill>
              </a:rPr>
              <a:t>)</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Problem: combinatorial explosion </a:t>
            </a:r>
            <a:endParaRPr sz="2400">
              <a:solidFill>
                <a:schemeClr val="dk2"/>
              </a:solidFill>
            </a:endParaRPr>
          </a:p>
        </p:txBody>
      </p:sp>
      <p:sp>
        <p:nvSpPr>
          <p:cNvPr id="525" name="Google Shape;525;p8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Tokens vs. n-grams</a:t>
            </a:r>
            <a:endParaRPr/>
          </a:p>
        </p:txBody>
      </p:sp>
      <p:sp>
        <p:nvSpPr>
          <p:cNvPr id="526" name="Google Shape;526;p8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5"/>
          <p:cNvSpPr txBox="1"/>
          <p:nvPr>
            <p:ph idx="1" type="body"/>
          </p:nvPr>
        </p:nvSpPr>
        <p:spPr>
          <a:xfrm>
            <a:off x="457200" y="12763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Smarter:</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Feature selection (“multi-word expressions”, “phrase extraction”)</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Simple approach for bigrams: keep bigram if </a:t>
            </a:r>
            <a:r>
              <a:rPr i="1" lang="en" sz="2400">
                <a:solidFill>
                  <a:schemeClr val="dk2"/>
                </a:solidFill>
              </a:rPr>
              <a:t>mutual information</a:t>
            </a:r>
            <a:r>
              <a:rPr lang="en" sz="2400">
                <a:solidFill>
                  <a:schemeClr val="dk2"/>
                </a:solidFill>
              </a:rPr>
              <a:t> between constituent tokens is large</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How to generalize to </a:t>
            </a:r>
            <a:r>
              <a:rPr i="1" lang="en" sz="2400">
                <a:solidFill>
                  <a:schemeClr val="dk2"/>
                </a:solidFill>
              </a:rPr>
              <a:t>n</a:t>
            </a:r>
            <a:r>
              <a:rPr lang="en" sz="2400">
                <a:solidFill>
                  <a:schemeClr val="dk2"/>
                </a:solidFill>
              </a:rPr>
              <a:t> &gt; 2?</a:t>
            </a:r>
            <a:endParaRPr sz="2400">
              <a:solidFill>
                <a:schemeClr val="dk2"/>
              </a:solidFill>
            </a:endParaRPr>
          </a:p>
          <a:p>
            <a:pPr indent="-381000" lvl="2" marL="1371600" marR="0" rtl="0" algn="l">
              <a:lnSpc>
                <a:spcPct val="100000"/>
              </a:lnSpc>
              <a:spcBef>
                <a:spcPts val="0"/>
              </a:spcBef>
              <a:spcAft>
                <a:spcPts val="0"/>
              </a:spcAft>
              <a:buClr>
                <a:schemeClr val="dk2"/>
              </a:buClr>
              <a:buSzPts val="2400"/>
              <a:buChar char="■"/>
            </a:pPr>
            <a:r>
              <a:rPr lang="en">
                <a:solidFill>
                  <a:schemeClr val="dk2"/>
                </a:solidFill>
              </a:rPr>
              <a:t>F</a:t>
            </a:r>
            <a:r>
              <a:rPr lang="en" sz="2400">
                <a:solidFill>
                  <a:schemeClr val="dk2"/>
                </a:solidFill>
              </a:rPr>
              <a:t>requent itemset/</a:t>
            </a:r>
            <a:r>
              <a:rPr lang="en">
                <a:solidFill>
                  <a:schemeClr val="dk2"/>
                </a:solidFill>
              </a:rPr>
              <a:t>sequence</a:t>
            </a:r>
            <a:r>
              <a:rPr lang="en" sz="2400">
                <a:solidFill>
                  <a:schemeClr val="dk2"/>
                </a:solidFill>
              </a:rPr>
              <a:t> mining</a:t>
            </a:r>
            <a:endParaRPr sz="2400">
              <a:solidFill>
                <a:schemeClr val="dk2"/>
              </a:solidFill>
            </a:endParaRPr>
          </a:p>
          <a:p>
            <a:pPr indent="-381000" lvl="2" marL="1371600" marR="0" rtl="0" algn="l">
              <a:lnSpc>
                <a:spcPct val="100000"/>
              </a:lnSpc>
              <a:spcBef>
                <a:spcPts val="0"/>
              </a:spcBef>
              <a:spcAft>
                <a:spcPts val="0"/>
              </a:spcAft>
              <a:buClr>
                <a:schemeClr val="dk2"/>
              </a:buClr>
              <a:buSzPts val="2400"/>
              <a:buChar char="■"/>
            </a:pPr>
            <a:r>
              <a:rPr lang="en">
                <a:solidFill>
                  <a:schemeClr val="dk2"/>
                </a:solidFill>
              </a:rPr>
              <a:t>Wikipedia anchor texts</a:t>
            </a:r>
            <a:endParaRPr>
              <a:solidFill>
                <a:schemeClr val="dk2"/>
              </a:solidFill>
            </a:endParaRPr>
          </a:p>
          <a:p>
            <a:pPr indent="-381000" lvl="2" marL="1371600" marR="0" rtl="0" algn="l">
              <a:lnSpc>
                <a:spcPct val="100000"/>
              </a:lnSpc>
              <a:spcBef>
                <a:spcPts val="0"/>
              </a:spcBef>
              <a:spcAft>
                <a:spcPts val="0"/>
              </a:spcAft>
              <a:buClr>
                <a:schemeClr val="dk2"/>
              </a:buClr>
              <a:buSzPts val="2400"/>
              <a:buChar char="■"/>
            </a:pPr>
            <a:r>
              <a:rPr lang="en">
                <a:solidFill>
                  <a:schemeClr val="dk2"/>
                </a:solidFill>
              </a:rPr>
              <a:t>Compressive feature learning (</a:t>
            </a:r>
            <a:r>
              <a:rPr lang="en" u="sng">
                <a:solidFill>
                  <a:schemeClr val="hlink"/>
                </a:solidFill>
                <a:hlinkClick r:id="rId3"/>
              </a:rPr>
              <a:t>link</a:t>
            </a:r>
            <a:r>
              <a:rPr lang="en">
                <a:solidFill>
                  <a:schemeClr val="dk2"/>
                </a:solidFill>
              </a:rPr>
              <a:t>)</a:t>
            </a:r>
            <a:endParaRPr>
              <a:solidFill>
                <a:schemeClr val="dk2"/>
              </a:solidFill>
            </a:endParaRPr>
          </a:p>
        </p:txBody>
      </p:sp>
      <p:sp>
        <p:nvSpPr>
          <p:cNvPr id="532" name="Google Shape;532;p8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Tokens vs. n-grams</a:t>
            </a:r>
            <a:endParaRPr/>
          </a:p>
        </p:txBody>
      </p:sp>
      <p:sp>
        <p:nvSpPr>
          <p:cNvPr id="533" name="Google Shape;533;p8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6"/>
          <p:cNvSpPr txBox="1"/>
          <p:nvPr>
            <p:ph type="title"/>
          </p:nvPr>
        </p:nvSpPr>
        <p:spPr>
          <a:xfrm>
            <a:off x="457200" y="19585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Postprocessing the BOW matrix</a:t>
            </a:r>
            <a:endParaRPr/>
          </a:p>
        </p:txBody>
      </p:sp>
      <p:sp>
        <p:nvSpPr>
          <p:cNvPr id="539" name="Google Shape;539;p8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40" name="Google Shape;540;p86"/>
          <p:cNvSpPr/>
          <p:nvPr/>
        </p:nvSpPr>
        <p:spPr>
          <a:xfrm>
            <a:off x="3805075" y="3071619"/>
            <a:ext cx="1590000" cy="8100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541" name="Google Shape;541;p86"/>
          <p:cNvSpPr txBox="1"/>
          <p:nvPr/>
        </p:nvSpPr>
        <p:spPr>
          <a:xfrm>
            <a:off x="3832874" y="3841400"/>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542" name="Google Shape;542;p86"/>
          <p:cNvSpPr txBox="1"/>
          <p:nvPr/>
        </p:nvSpPr>
        <p:spPr>
          <a:xfrm flipH="1">
            <a:off x="3127181" y="3273400"/>
            <a:ext cx="683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endParaRPr sz="1800">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7"/>
          <p:cNvSpPr txBox="1"/>
          <p:nvPr>
            <p:ph idx="1" type="body"/>
          </p:nvPr>
        </p:nvSpPr>
        <p:spPr>
          <a:xfrm>
            <a:off x="457200" y="12763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2"/>
              </a:buClr>
              <a:buSzPts val="2400"/>
              <a:buFont typeface="Arial"/>
              <a:buChar char="●"/>
            </a:pPr>
            <a:r>
              <a:rPr lang="en" sz="2400">
                <a:solidFill>
                  <a:schemeClr val="dk2"/>
                </a:solidFill>
              </a:rPr>
              <a:t>Not all words equally informative</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This is the reason for removing stopwords (“a”, “the”, “is”, …)</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Beyond discarding stopwords, want to give less weight to more common words</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E.g., “per” vs. “perceptron”</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Standard way: </a:t>
            </a:r>
            <a:r>
              <a:rPr b="1" lang="en" sz="2400">
                <a:solidFill>
                  <a:schemeClr val="dk2"/>
                </a:solidFill>
              </a:rPr>
              <a:t>IDF = inverse document frequency</a:t>
            </a:r>
            <a:endParaRPr b="1"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docfreq(</a:t>
            </a:r>
            <a:r>
              <a:rPr i="1" lang="en" sz="2400">
                <a:solidFill>
                  <a:schemeClr val="dk2"/>
                </a:solidFill>
              </a:rPr>
              <a:t>w</a:t>
            </a:r>
            <a:r>
              <a:rPr lang="en" sz="2400">
                <a:solidFill>
                  <a:schemeClr val="dk2"/>
                </a:solidFill>
              </a:rPr>
              <a:t>): number of documents that contain word </a:t>
            </a:r>
            <a:r>
              <a:rPr i="1" lang="en" sz="2400">
                <a:solidFill>
                  <a:schemeClr val="dk2"/>
                </a:solidFill>
              </a:rPr>
              <a:t>w</a:t>
            </a:r>
            <a:endParaRPr i="1"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i="1" lang="en" sz="2400">
                <a:solidFill>
                  <a:schemeClr val="dk2"/>
                </a:solidFill>
              </a:rPr>
              <a:t>N</a:t>
            </a:r>
            <a:r>
              <a:rPr lang="en" sz="2400">
                <a:solidFill>
                  <a:schemeClr val="dk2"/>
                </a:solidFill>
              </a:rPr>
              <a:t>: overall number of documents</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idf(</a:t>
            </a:r>
            <a:r>
              <a:rPr i="1" lang="en" sz="2400">
                <a:solidFill>
                  <a:schemeClr val="dk2"/>
                </a:solidFill>
              </a:rPr>
              <a:t>w</a:t>
            </a:r>
            <a:r>
              <a:rPr lang="en" sz="2400">
                <a:solidFill>
                  <a:schemeClr val="dk2"/>
                </a:solidFill>
              </a:rPr>
              <a:t>) = –log(docfreq(</a:t>
            </a:r>
            <a:r>
              <a:rPr i="1" lang="en" sz="2400">
                <a:solidFill>
                  <a:schemeClr val="dk2"/>
                </a:solidFill>
              </a:rPr>
              <a:t>w</a:t>
            </a:r>
            <a:r>
              <a:rPr lang="en" sz="2400">
                <a:solidFill>
                  <a:schemeClr val="dk2"/>
                </a:solidFill>
              </a:rPr>
              <a:t>) / </a:t>
            </a:r>
            <a:r>
              <a:rPr i="1" lang="en" sz="2400">
                <a:solidFill>
                  <a:schemeClr val="dk2"/>
                </a:solidFill>
              </a:rPr>
              <a:t>N</a:t>
            </a:r>
            <a:r>
              <a:rPr lang="en" sz="2400">
                <a:solidFill>
                  <a:schemeClr val="dk2"/>
                </a:solidFill>
              </a:rPr>
              <a:t>) = log(</a:t>
            </a:r>
            <a:r>
              <a:rPr i="1" lang="en" sz="2400">
                <a:solidFill>
                  <a:schemeClr val="dk2"/>
                </a:solidFill>
              </a:rPr>
              <a:t>N</a:t>
            </a:r>
            <a:r>
              <a:rPr lang="en" sz="2400">
                <a:solidFill>
                  <a:schemeClr val="dk2"/>
                </a:solidFill>
              </a:rPr>
              <a:t>) – log(docfreq(</a:t>
            </a:r>
            <a:r>
              <a:rPr i="1" lang="en" sz="2400">
                <a:solidFill>
                  <a:schemeClr val="dk2"/>
                </a:solidFill>
              </a:rPr>
              <a:t>w</a:t>
            </a:r>
            <a:r>
              <a:rPr lang="en" sz="2400">
                <a:solidFill>
                  <a:schemeClr val="dk2"/>
                </a:solidFill>
              </a:rPr>
              <a:t>))</a:t>
            </a:r>
            <a:endParaRPr sz="2400">
              <a:solidFill>
                <a:schemeClr val="dk2"/>
              </a:solidFill>
            </a:endParaRPr>
          </a:p>
        </p:txBody>
      </p:sp>
      <p:sp>
        <p:nvSpPr>
          <p:cNvPr id="548" name="Google Shape;548;p8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Inverse document frequency</a:t>
            </a:r>
            <a:endParaRPr/>
          </a:p>
        </p:txBody>
      </p:sp>
      <p:sp>
        <p:nvSpPr>
          <p:cNvPr id="549" name="Google Shape;549;p8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Inverse document frequency</a:t>
            </a:r>
            <a:endParaRPr/>
          </a:p>
        </p:txBody>
      </p:sp>
      <p:sp>
        <p:nvSpPr>
          <p:cNvPr id="555" name="Google Shape;555;p8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56" name="Google Shape;556;p88"/>
          <p:cNvSpPr txBox="1"/>
          <p:nvPr>
            <p:ph idx="1" type="body"/>
          </p:nvPr>
        </p:nvSpPr>
        <p:spPr>
          <a:xfrm>
            <a:off x="457200" y="12763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2"/>
              </a:buClr>
              <a:buSzPts val="2400"/>
              <a:buFont typeface="Arial"/>
              <a:buChar char="●"/>
            </a:pPr>
            <a:r>
              <a:rPr lang="en" sz="2400">
                <a:solidFill>
                  <a:schemeClr val="dk2"/>
                </a:solidFill>
              </a:rPr>
              <a:t>idf(</a:t>
            </a:r>
            <a:r>
              <a:rPr i="1" lang="en" sz="2400">
                <a:solidFill>
                  <a:schemeClr val="dk2"/>
                </a:solidFill>
              </a:rPr>
              <a:t>w</a:t>
            </a:r>
            <a:r>
              <a:rPr lang="en" sz="2400">
                <a:solidFill>
                  <a:schemeClr val="dk2"/>
                </a:solidFill>
              </a:rPr>
              <a:t>) = –log(docfreq(</a:t>
            </a:r>
            <a:r>
              <a:rPr i="1" lang="en" sz="2400">
                <a:solidFill>
                  <a:schemeClr val="dk2"/>
                </a:solidFill>
              </a:rPr>
              <a:t>w</a:t>
            </a:r>
            <a:r>
              <a:rPr lang="en" sz="2400">
                <a:solidFill>
                  <a:schemeClr val="dk2"/>
                </a:solidFill>
              </a:rPr>
              <a:t>) / </a:t>
            </a:r>
            <a:r>
              <a:rPr i="1" lang="en" sz="2400">
                <a:solidFill>
                  <a:schemeClr val="dk2"/>
                </a:solidFill>
              </a:rPr>
              <a:t>N</a:t>
            </a:r>
            <a:r>
              <a:rPr lang="en" sz="2400">
                <a:solidFill>
                  <a:schemeClr val="dk2"/>
                </a:solidFill>
              </a:rPr>
              <a:t>)</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Interpretation: information content (in terms of #bits) of event “randomly drawing a document that contains </a:t>
            </a:r>
            <a:r>
              <a:rPr i="1" lang="en" sz="2400">
                <a:solidFill>
                  <a:schemeClr val="dk2"/>
                </a:solidFill>
              </a:rPr>
              <a:t>w</a:t>
            </a:r>
            <a:r>
              <a:rPr lang="en" sz="2400">
                <a:solidFill>
                  <a:schemeClr val="dk2"/>
                </a:solidFill>
              </a:rPr>
              <a:t>”</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Beyond this theoretical justification, IDF weighting has been shown to work well in practice</a:t>
            </a:r>
            <a:endParaRPr sz="24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9"/>
          <p:cNvSpPr txBox="1"/>
          <p:nvPr>
            <p:ph idx="1" type="body"/>
          </p:nvPr>
        </p:nvSpPr>
        <p:spPr>
          <a:xfrm>
            <a:off x="457200" y="12763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2"/>
              </a:buClr>
              <a:buSzPts val="2400"/>
              <a:buFont typeface="Arial"/>
              <a:buChar char="●"/>
            </a:pPr>
            <a:r>
              <a:rPr lang="en" sz="2400">
                <a:solidFill>
                  <a:schemeClr val="dk2"/>
                </a:solidFill>
              </a:rPr>
              <a:t>tf(</a:t>
            </a:r>
            <a:r>
              <a:rPr i="1" lang="en" sz="2400">
                <a:solidFill>
                  <a:schemeClr val="dk2"/>
                </a:solidFill>
              </a:rPr>
              <a:t>d</a:t>
            </a:r>
            <a:r>
              <a:rPr lang="en" sz="2400">
                <a:solidFill>
                  <a:schemeClr val="dk2"/>
                </a:solidFill>
              </a:rPr>
              <a:t>, </a:t>
            </a:r>
            <a:r>
              <a:rPr i="1" lang="en" sz="2400">
                <a:solidFill>
                  <a:schemeClr val="dk2"/>
                </a:solidFill>
              </a:rPr>
              <a:t>w</a:t>
            </a:r>
            <a:r>
              <a:rPr lang="en" sz="2400">
                <a:solidFill>
                  <a:schemeClr val="dk2"/>
                </a:solidFill>
              </a:rPr>
              <a:t>): term frequency of word </a:t>
            </a:r>
            <a:r>
              <a:rPr i="1" lang="en" sz="2400">
                <a:solidFill>
                  <a:schemeClr val="dk2"/>
                </a:solidFill>
              </a:rPr>
              <a:t>w</a:t>
            </a:r>
            <a:r>
              <a:rPr lang="en" sz="2400">
                <a:solidFill>
                  <a:schemeClr val="dk2"/>
                </a:solidFill>
              </a:rPr>
              <a:t> in doc </a:t>
            </a:r>
            <a:r>
              <a:rPr i="1" lang="en" sz="2400">
                <a:solidFill>
                  <a:schemeClr val="dk2"/>
                </a:solidFill>
              </a:rPr>
              <a:t>d</a:t>
            </a:r>
            <a:endParaRPr i="1"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This is what the bag of words captures</a:t>
            </a:r>
            <a:endParaRPr sz="2400">
              <a:solidFill>
                <a:schemeClr val="dk2"/>
              </a:solidFill>
            </a:endParaRPr>
          </a:p>
          <a:p>
            <a:pPr indent="-381000" lvl="1" marL="914400" rtl="0" algn="l">
              <a:lnSpc>
                <a:spcPct val="100000"/>
              </a:lnSpc>
              <a:spcBef>
                <a:spcPts val="0"/>
              </a:spcBef>
              <a:spcAft>
                <a:spcPts val="0"/>
              </a:spcAft>
              <a:buClr>
                <a:schemeClr val="dk2"/>
              </a:buClr>
              <a:buSzPts val="2400"/>
              <a:buChar char="○"/>
            </a:pPr>
            <a:r>
              <a:rPr lang="en" sz="2400">
                <a:solidFill>
                  <a:schemeClr val="dk2"/>
                </a:solidFill>
              </a:rPr>
              <a:t>E.g., document “what you see is what you get”</a:t>
            </a:r>
            <a:br>
              <a:rPr lang="en" sz="2400">
                <a:solidFill>
                  <a:schemeClr val="dk2"/>
                </a:solidFill>
              </a:rPr>
            </a:br>
            <a:r>
              <a:rPr lang="en" sz="2400">
                <a:solidFill>
                  <a:schemeClr val="dk2"/>
                </a:solidFill>
              </a:rPr>
              <a:t>→ bag of words {get:1, is:1, see:1, what:2, you:2}</a:t>
            </a:r>
            <a:endParaRPr sz="2400">
              <a:solidFill>
                <a:schemeClr val="dk2"/>
              </a:solidFill>
            </a:endParaRPr>
          </a:p>
          <a:p>
            <a:pPr indent="-381000" lvl="0" marL="457200" marR="0" rtl="0" algn="l">
              <a:lnSpc>
                <a:spcPct val="100000"/>
              </a:lnSpc>
              <a:spcBef>
                <a:spcPts val="0"/>
              </a:spcBef>
              <a:spcAft>
                <a:spcPts val="0"/>
              </a:spcAft>
              <a:buClr>
                <a:schemeClr val="dk2"/>
              </a:buClr>
              <a:buSzPts val="2400"/>
              <a:buFont typeface="Arial"/>
              <a:buChar char="●"/>
            </a:pPr>
            <a:r>
              <a:rPr lang="en" sz="2400">
                <a:solidFill>
                  <a:schemeClr val="dk2"/>
                </a:solidFill>
              </a:rPr>
              <a:t>idf(</a:t>
            </a:r>
            <a:r>
              <a:rPr i="1" lang="en" sz="2400">
                <a:solidFill>
                  <a:schemeClr val="dk2"/>
                </a:solidFill>
              </a:rPr>
              <a:t>w</a:t>
            </a:r>
            <a:r>
              <a:rPr lang="en" sz="2400">
                <a:solidFill>
                  <a:schemeClr val="dk2"/>
                </a:solidFill>
              </a:rPr>
              <a:t>): inverse doc freq of </a:t>
            </a:r>
            <a:r>
              <a:rPr i="1" lang="en" sz="2400">
                <a:solidFill>
                  <a:schemeClr val="dk2"/>
                </a:solidFill>
              </a:rPr>
              <a:t>w</a:t>
            </a:r>
            <a:r>
              <a:rPr lang="en" sz="2400">
                <a:solidFill>
                  <a:schemeClr val="dk2"/>
                </a:solidFill>
              </a:rPr>
              <a:t> (computed on entire corpus)</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TF-IDF matrix:</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Entry in row </a:t>
            </a:r>
            <a:r>
              <a:rPr i="1" lang="en" sz="2400">
                <a:solidFill>
                  <a:schemeClr val="dk2"/>
                </a:solidFill>
              </a:rPr>
              <a:t>d</a:t>
            </a:r>
            <a:r>
              <a:rPr lang="en" sz="2400">
                <a:solidFill>
                  <a:schemeClr val="dk2"/>
                </a:solidFill>
              </a:rPr>
              <a:t> and column </a:t>
            </a:r>
            <a:r>
              <a:rPr i="1" lang="en" sz="2400">
                <a:solidFill>
                  <a:schemeClr val="dk2"/>
                </a:solidFill>
              </a:rPr>
              <a:t>w</a:t>
            </a:r>
            <a:r>
              <a:rPr lang="en" sz="2400">
                <a:solidFill>
                  <a:schemeClr val="dk2"/>
                </a:solidFill>
              </a:rPr>
              <a:t> has value</a:t>
            </a:r>
            <a:br>
              <a:rPr lang="en" sz="2400">
                <a:solidFill>
                  <a:schemeClr val="dk2"/>
                </a:solidFill>
              </a:rPr>
            </a:br>
            <a:r>
              <a:rPr lang="en" sz="2400">
                <a:solidFill>
                  <a:schemeClr val="dk2"/>
                </a:solidFill>
              </a:rPr>
              <a:t>tf(</a:t>
            </a:r>
            <a:r>
              <a:rPr i="1" lang="en" sz="2400">
                <a:solidFill>
                  <a:schemeClr val="dk2"/>
                </a:solidFill>
              </a:rPr>
              <a:t>d</a:t>
            </a:r>
            <a:r>
              <a:rPr lang="en" sz="2400">
                <a:solidFill>
                  <a:schemeClr val="dk2"/>
                </a:solidFill>
              </a:rPr>
              <a:t>, </a:t>
            </a:r>
            <a:r>
              <a:rPr i="1" lang="en" sz="2400">
                <a:solidFill>
                  <a:schemeClr val="dk2"/>
                </a:solidFill>
              </a:rPr>
              <a:t>w</a:t>
            </a:r>
            <a:r>
              <a:rPr lang="en" sz="2400">
                <a:solidFill>
                  <a:schemeClr val="dk2"/>
                </a:solidFill>
              </a:rPr>
              <a:t>) * idf(</a:t>
            </a:r>
            <a:r>
              <a:rPr i="1" lang="en" sz="2400">
                <a:solidFill>
                  <a:schemeClr val="dk2"/>
                </a:solidFill>
              </a:rPr>
              <a:t>w</a:t>
            </a:r>
            <a:r>
              <a:rPr lang="en" sz="2400">
                <a:solidFill>
                  <a:schemeClr val="dk2"/>
                </a:solidFill>
              </a:rPr>
              <a:t>)</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Amounts to multiplying column </a:t>
            </a:r>
            <a:r>
              <a:rPr i="1" lang="en" sz="2400">
                <a:solidFill>
                  <a:schemeClr val="dk2"/>
                </a:solidFill>
              </a:rPr>
              <a:t>w</a:t>
            </a:r>
            <a:r>
              <a:rPr lang="en" sz="2400">
                <a:solidFill>
                  <a:schemeClr val="dk2"/>
                </a:solidFill>
              </a:rPr>
              <a:t> with constant idf(</a:t>
            </a:r>
            <a:r>
              <a:rPr i="1" lang="en" sz="2400">
                <a:solidFill>
                  <a:schemeClr val="dk2"/>
                </a:solidFill>
              </a:rPr>
              <a:t>w</a:t>
            </a:r>
            <a:r>
              <a:rPr lang="en" sz="2400">
                <a:solidFill>
                  <a:schemeClr val="dk2"/>
                </a:solidFill>
              </a:rPr>
              <a:t>)</a:t>
            </a:r>
            <a:endParaRPr sz="2400">
              <a:solidFill>
                <a:schemeClr val="dk2"/>
              </a:solidFill>
            </a:endParaRPr>
          </a:p>
        </p:txBody>
      </p:sp>
      <p:sp>
        <p:nvSpPr>
          <p:cNvPr id="562" name="Google Shape;562;p8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matrix</a:t>
            </a:r>
            <a:endParaRPr/>
          </a:p>
        </p:txBody>
      </p:sp>
      <p:sp>
        <p:nvSpPr>
          <p:cNvPr id="563" name="Google Shape;563;p8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64" name="Google Shape;564;p89"/>
          <p:cNvSpPr/>
          <p:nvPr/>
        </p:nvSpPr>
        <p:spPr>
          <a:xfrm>
            <a:off x="7401725" y="121994"/>
            <a:ext cx="1590000" cy="8100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565" name="Google Shape;565;p89"/>
          <p:cNvSpPr txBox="1"/>
          <p:nvPr/>
        </p:nvSpPr>
        <p:spPr>
          <a:xfrm>
            <a:off x="7429524" y="891775"/>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566" name="Google Shape;566;p89"/>
          <p:cNvSpPr txBox="1"/>
          <p:nvPr/>
        </p:nvSpPr>
        <p:spPr>
          <a:xfrm flipH="1">
            <a:off x="6723831" y="323775"/>
            <a:ext cx="683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endParaRPr sz="18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4"/>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us feedback on this lecture here: </a:t>
            </a:r>
            <a:r>
              <a:rPr lang="en" sz="2400" u="sng">
                <a:solidFill>
                  <a:schemeClr val="hlink"/>
                </a:solidFill>
                <a:hlinkClick r:id="rId3"/>
              </a:rPr>
              <a:t>https://go.epfl.ch/ada2023-lec10-feedback</a:t>
            </a:r>
            <a:r>
              <a:rPr lang="en" sz="2400"/>
              <a:t> </a:t>
            </a:r>
            <a:endParaRPr sz="2400"/>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291" name="Google Shape;291;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0"/>
          <p:cNvSpPr txBox="1"/>
          <p:nvPr>
            <p:ph idx="1" type="body"/>
          </p:nvPr>
        </p:nvSpPr>
        <p:spPr>
          <a:xfrm>
            <a:off x="457200" y="971550"/>
            <a:ext cx="8392200" cy="36432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2"/>
              </a:buClr>
              <a:buSzPts val="2200"/>
              <a:buFont typeface="Arial"/>
              <a:buChar char="●"/>
            </a:pPr>
            <a:r>
              <a:rPr lang="en" sz="2200">
                <a:solidFill>
                  <a:schemeClr val="dk2"/>
                </a:solidFill>
              </a:rPr>
              <a:t>Longer docs have more non-zero entries</a:t>
            </a:r>
            <a:endParaRPr sz="2200">
              <a:solidFill>
                <a:schemeClr val="dk2"/>
              </a:solidFill>
            </a:endParaRPr>
          </a:p>
          <a:p>
            <a:pPr indent="-368300" lvl="0" marL="457200" marR="0" rtl="0" algn="l">
              <a:lnSpc>
                <a:spcPct val="100000"/>
              </a:lnSpc>
              <a:spcBef>
                <a:spcPts val="0"/>
              </a:spcBef>
              <a:spcAft>
                <a:spcPts val="0"/>
              </a:spcAft>
              <a:buClr>
                <a:schemeClr val="dk2"/>
              </a:buClr>
              <a:buSzPts val="2200"/>
              <a:buChar char="●"/>
            </a:pPr>
            <a:r>
              <a:rPr lang="en" sz="2200">
                <a:solidFill>
                  <a:schemeClr val="dk2"/>
                </a:solidFill>
              </a:rPr>
              <a:t>Interpreted as vectors, longer docs have longer vectors</a:t>
            </a:r>
            <a:endParaRPr sz="2200">
              <a:solidFill>
                <a:schemeClr val="dk2"/>
              </a:solidFill>
            </a:endParaRPr>
          </a:p>
          <a:p>
            <a:pPr indent="-368300" lvl="0" marL="457200" marR="0" rtl="0" algn="l">
              <a:lnSpc>
                <a:spcPct val="100000"/>
              </a:lnSpc>
              <a:spcBef>
                <a:spcPts val="0"/>
              </a:spcBef>
              <a:spcAft>
                <a:spcPts val="0"/>
              </a:spcAft>
              <a:buClr>
                <a:schemeClr val="dk2"/>
              </a:buClr>
              <a:buSzPts val="2200"/>
              <a:buChar char="●"/>
            </a:pPr>
            <a:r>
              <a:rPr lang="en" sz="2200">
                <a:solidFill>
                  <a:schemeClr val="dk2"/>
                </a:solidFill>
              </a:rPr>
              <a:t>This may throw off ML algorithms</a:t>
            </a:r>
            <a:endParaRPr sz="2200">
              <a:solidFill>
                <a:schemeClr val="dk2"/>
              </a:solidFill>
            </a:endParaRPr>
          </a:p>
          <a:p>
            <a:pPr indent="-368300" lvl="1" marL="914400" marR="0" rtl="0" algn="l">
              <a:lnSpc>
                <a:spcPct val="100000"/>
              </a:lnSpc>
              <a:spcBef>
                <a:spcPts val="0"/>
              </a:spcBef>
              <a:spcAft>
                <a:spcPts val="0"/>
              </a:spcAft>
              <a:buClr>
                <a:schemeClr val="dk2"/>
              </a:buClr>
              <a:buSzPts val="2200"/>
              <a:buChar char="○"/>
            </a:pPr>
            <a:r>
              <a:rPr lang="en" sz="2200">
                <a:solidFill>
                  <a:schemeClr val="dk2"/>
                </a:solidFill>
              </a:rPr>
              <a:t>Long vectors far away from short vectors</a:t>
            </a:r>
            <a:endParaRPr sz="2200">
              <a:solidFill>
                <a:schemeClr val="dk2"/>
              </a:solidFill>
            </a:endParaRPr>
          </a:p>
          <a:p>
            <a:pPr indent="-368300" lvl="1" marL="914400" marR="0" rtl="0" algn="l">
              <a:lnSpc>
                <a:spcPct val="100000"/>
              </a:lnSpc>
              <a:spcBef>
                <a:spcPts val="0"/>
              </a:spcBef>
              <a:spcAft>
                <a:spcPts val="0"/>
              </a:spcAft>
              <a:buClr>
                <a:schemeClr val="dk2"/>
              </a:buClr>
              <a:buSzPts val="2200"/>
              <a:buChar char="○"/>
            </a:pPr>
            <a:r>
              <a:rPr lang="en" sz="2200">
                <a:solidFill>
                  <a:schemeClr val="dk2"/>
                </a:solidFill>
              </a:rPr>
              <a:t>Dot product: random vector has higher dot product with longer vector</a:t>
            </a:r>
            <a:endParaRPr sz="2200">
              <a:solidFill>
                <a:schemeClr val="dk2"/>
              </a:solidFill>
            </a:endParaRPr>
          </a:p>
          <a:p>
            <a:pPr indent="-368300" lvl="0" marL="457200" marR="0" rtl="0" algn="l">
              <a:lnSpc>
                <a:spcPct val="100000"/>
              </a:lnSpc>
              <a:spcBef>
                <a:spcPts val="0"/>
              </a:spcBef>
              <a:spcAft>
                <a:spcPts val="0"/>
              </a:spcAft>
              <a:buClr>
                <a:schemeClr val="dk2"/>
              </a:buClr>
              <a:buSzPts val="2200"/>
              <a:buChar char="●"/>
            </a:pPr>
            <a:r>
              <a:rPr lang="en" sz="2200">
                <a:solidFill>
                  <a:schemeClr val="dk2"/>
                </a:solidFill>
              </a:rPr>
              <a:t>Fix: normalize doc vectors, i.e., rows of TF-IDF matrix</a:t>
            </a:r>
            <a:endParaRPr sz="2200">
              <a:solidFill>
                <a:schemeClr val="dk2"/>
              </a:solidFill>
            </a:endParaRPr>
          </a:p>
          <a:p>
            <a:pPr indent="-368300" lvl="1" marL="914400" marR="0" rtl="0" algn="l">
              <a:lnSpc>
                <a:spcPct val="100000"/>
              </a:lnSpc>
              <a:spcBef>
                <a:spcPts val="0"/>
              </a:spcBef>
              <a:spcAft>
                <a:spcPts val="0"/>
              </a:spcAft>
              <a:buClr>
                <a:schemeClr val="dk2"/>
              </a:buClr>
              <a:buSzPts val="2200"/>
              <a:buChar char="○"/>
            </a:pPr>
            <a:r>
              <a:rPr lang="en" sz="2200">
                <a:solidFill>
                  <a:schemeClr val="dk2"/>
                </a:solidFill>
              </a:rPr>
              <a:t>L2-normalization: all rows have Euclidean distance 1 from origin (all data points lie on a unit sphere)</a:t>
            </a:r>
            <a:endParaRPr sz="2200">
              <a:solidFill>
                <a:schemeClr val="dk2"/>
              </a:solidFill>
            </a:endParaRPr>
          </a:p>
          <a:p>
            <a:pPr indent="-368300" lvl="1" marL="914400" marR="0" rtl="0" algn="l">
              <a:lnSpc>
                <a:spcPct val="100000"/>
              </a:lnSpc>
              <a:spcBef>
                <a:spcPts val="0"/>
              </a:spcBef>
              <a:spcAft>
                <a:spcPts val="0"/>
              </a:spcAft>
              <a:buClr>
                <a:schemeClr val="dk2"/>
              </a:buClr>
              <a:buSzPts val="2200"/>
              <a:buChar char="○"/>
            </a:pPr>
            <a:r>
              <a:rPr lang="en" sz="2200">
                <a:solidFill>
                  <a:schemeClr val="dk2"/>
                </a:solidFill>
              </a:rPr>
              <a:t>L1-normalization: all rows sum to 1, i.e., can be interpreted as distribution</a:t>
            </a:r>
            <a:endParaRPr sz="2200">
              <a:solidFill>
                <a:schemeClr val="dk2"/>
              </a:solidFill>
            </a:endParaRPr>
          </a:p>
          <a:p>
            <a:pPr indent="-368300" lvl="0" marL="457200" marR="0" rtl="0" algn="l">
              <a:lnSpc>
                <a:spcPct val="100000"/>
              </a:lnSpc>
              <a:spcBef>
                <a:spcPts val="0"/>
              </a:spcBef>
              <a:spcAft>
                <a:spcPts val="0"/>
              </a:spcAft>
              <a:buClr>
                <a:schemeClr val="dk2"/>
              </a:buClr>
              <a:buSzPts val="2200"/>
              <a:buChar char="●"/>
            </a:pPr>
            <a:r>
              <a:rPr lang="en" sz="2200">
                <a:solidFill>
                  <a:schemeClr val="dk2"/>
                </a:solidFill>
              </a:rPr>
              <a:t>How to know which one is better?</a:t>
            </a:r>
            <a:endParaRPr sz="2200">
              <a:solidFill>
                <a:schemeClr val="dk2"/>
              </a:solidFill>
            </a:endParaRPr>
          </a:p>
        </p:txBody>
      </p:sp>
      <p:sp>
        <p:nvSpPr>
          <p:cNvPr id="572" name="Google Shape;572;p9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Row normalization of TF-IDF matrix</a:t>
            </a:r>
            <a:endParaRPr/>
          </a:p>
        </p:txBody>
      </p:sp>
      <p:sp>
        <p:nvSpPr>
          <p:cNvPr id="573" name="Google Shape;573;p9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1"/>
          <p:cNvSpPr txBox="1"/>
          <p:nvPr>
            <p:ph idx="1" type="body"/>
          </p:nvPr>
        </p:nvSpPr>
        <p:spPr>
          <a:xfrm>
            <a:off x="457200" y="9715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IDF-scaling may be seen as column normalization</a:t>
            </a:r>
            <a:endParaRPr sz="2400">
              <a:solidFill>
                <a:schemeClr val="dk2"/>
              </a:solidFill>
            </a:endParaRPr>
          </a:p>
          <a:p>
            <a:pPr indent="-381000" lvl="0" marL="457200" marR="0" rtl="0" algn="l">
              <a:lnSpc>
                <a:spcPct val="100000"/>
              </a:lnSpc>
              <a:spcBef>
                <a:spcPts val="0"/>
              </a:spcBef>
              <a:spcAft>
                <a:spcPts val="0"/>
              </a:spcAft>
              <a:buClr>
                <a:schemeClr val="dk2"/>
              </a:buClr>
              <a:buSzPts val="2400"/>
              <a:buChar char="●"/>
            </a:pPr>
            <a:r>
              <a:rPr lang="en" sz="2400">
                <a:solidFill>
                  <a:schemeClr val="dk2"/>
                </a:solidFill>
              </a:rPr>
              <a:t>Additionally, it may help to apply any of the normalization techniques we discussed in lecture 8 (“Applied ML”)</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Min-max scale</a:t>
            </a:r>
            <a:endParaRPr sz="2400">
              <a:solidFill>
                <a:schemeClr val="dk2"/>
              </a:solidFill>
            </a:endParaRPr>
          </a:p>
          <a:p>
            <a:pPr indent="-381000" lvl="1" marL="914400" marR="0" rtl="0" algn="l">
              <a:lnSpc>
                <a:spcPct val="100000"/>
              </a:lnSpc>
              <a:spcBef>
                <a:spcPts val="0"/>
              </a:spcBef>
              <a:spcAft>
                <a:spcPts val="0"/>
              </a:spcAft>
              <a:buClr>
                <a:schemeClr val="dk2"/>
              </a:buClr>
              <a:buSzPts val="2400"/>
              <a:buChar char="○"/>
            </a:pPr>
            <a:r>
              <a:rPr lang="en" sz="2400">
                <a:solidFill>
                  <a:schemeClr val="dk2"/>
                </a:solidFill>
              </a:rPr>
              <a:t>Standardize: subtract mean; divide by standard deviation</a:t>
            </a:r>
            <a:endParaRPr sz="2400">
              <a:solidFill>
                <a:schemeClr val="dk2"/>
              </a:solidFill>
            </a:endParaRPr>
          </a:p>
          <a:p>
            <a:pPr indent="-381000" lvl="0" marL="457200" rtl="0" algn="l">
              <a:lnSpc>
                <a:spcPct val="100000"/>
              </a:lnSpc>
              <a:spcBef>
                <a:spcPts val="0"/>
              </a:spcBef>
              <a:spcAft>
                <a:spcPts val="0"/>
              </a:spcAft>
              <a:buClr>
                <a:schemeClr val="dk2"/>
              </a:buClr>
              <a:buSzPts val="2400"/>
              <a:buChar char="●"/>
            </a:pPr>
            <a:r>
              <a:rPr lang="en" sz="2200">
                <a:solidFill>
                  <a:schemeClr val="dk2"/>
                </a:solidFill>
              </a:rPr>
              <a:t>How to know which one (if any) to use?</a:t>
            </a:r>
            <a:endParaRPr sz="2400">
              <a:solidFill>
                <a:schemeClr val="dk2"/>
              </a:solidFill>
            </a:endParaRPr>
          </a:p>
        </p:txBody>
      </p:sp>
      <p:sp>
        <p:nvSpPr>
          <p:cNvPr id="579" name="Google Shape;579;p9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Column</a:t>
            </a:r>
            <a:r>
              <a:rPr lang="en"/>
              <a:t> normalization</a:t>
            </a:r>
            <a:endParaRPr/>
          </a:p>
        </p:txBody>
      </p:sp>
      <p:sp>
        <p:nvSpPr>
          <p:cNvPr id="580" name="Google Shape;580;p9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2"/>
          <p:cNvSpPr txBox="1"/>
          <p:nvPr>
            <p:ph type="title"/>
          </p:nvPr>
        </p:nvSpPr>
        <p:spPr>
          <a:xfrm>
            <a:off x="685800" y="8382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2"/>
                </a:solidFill>
              </a:rPr>
              <a:t>Bag of tricks for bags of words</a:t>
            </a:r>
            <a:endParaRPr/>
          </a:p>
        </p:txBody>
      </p:sp>
      <p:sp>
        <p:nvSpPr>
          <p:cNvPr id="586" name="Google Shape;586;p92"/>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https://previews.123rf.com/images/xavigm/xavigm1009/xavigm100900024/7753562-briefcase-closed-and-opened-isolated-on-white-Stock-Photo.jpg" id="587" name="Google Shape;587;p92"/>
          <p:cNvPicPr preferRelativeResize="0"/>
          <p:nvPr/>
        </p:nvPicPr>
        <p:blipFill rotWithShape="1">
          <a:blip r:embed="rId3">
            <a:alphaModFix/>
          </a:blip>
          <a:srcRect b="0" l="0" r="45796" t="45846"/>
          <a:stretch/>
        </p:blipFill>
        <p:spPr>
          <a:xfrm>
            <a:off x="3029700" y="1757800"/>
            <a:ext cx="3023299" cy="1671625"/>
          </a:xfrm>
          <a:prstGeom prst="rect">
            <a:avLst/>
          </a:prstGeom>
          <a:noFill/>
          <a:ln>
            <a:noFill/>
          </a:ln>
        </p:spPr>
      </p:pic>
      <p:sp>
        <p:nvSpPr>
          <p:cNvPr id="588" name="Google Shape;588;p92"/>
          <p:cNvSpPr txBox="1"/>
          <p:nvPr>
            <p:ph type="title"/>
          </p:nvPr>
        </p:nvSpPr>
        <p:spPr>
          <a:xfrm>
            <a:off x="685800" y="37338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2"/>
                </a:solidFill>
              </a:rPr>
              <a:t>Stay tuned!</a:t>
            </a:r>
            <a:endParaRPr>
              <a:solidFill>
                <a:schemeClr val="dk2"/>
              </a:solidFill>
            </a:endParaRPr>
          </a:p>
          <a:p>
            <a:pPr indent="0" lvl="0" marL="0" rtl="0" algn="ctr">
              <a:spcBef>
                <a:spcPts val="0"/>
              </a:spcBef>
              <a:spcAft>
                <a:spcPts val="0"/>
              </a:spcAft>
              <a:buClr>
                <a:schemeClr val="dk2"/>
              </a:buClr>
              <a:buSzPts val="1100"/>
              <a:buFont typeface="Arial"/>
              <a:buNone/>
            </a:pPr>
            <a:r>
              <a:rPr lang="en">
                <a:solidFill>
                  <a:schemeClr val="dk2"/>
                </a:solidFill>
              </a:rPr>
              <a:t>Next week: </a:t>
            </a:r>
            <a:r>
              <a:rPr lang="en">
                <a:solidFill>
                  <a:schemeClr val="dk2"/>
                </a:solidFill>
              </a:rPr>
              <a:t>Part 2</a:t>
            </a:r>
            <a:endParaRPr>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Screen Shot 2017-05-29 at 10.29.02 PM.png" id="594" name="Google Shape;594;p93"/>
          <p:cNvPicPr preferRelativeResize="0"/>
          <p:nvPr/>
        </p:nvPicPr>
        <p:blipFill>
          <a:blip r:embed="rId3">
            <a:alphaModFix/>
          </a:blip>
          <a:stretch>
            <a:fillRect/>
          </a:stretch>
        </p:blipFill>
        <p:spPr>
          <a:xfrm>
            <a:off x="735349" y="873025"/>
            <a:ext cx="3384251" cy="3388101"/>
          </a:xfrm>
          <a:prstGeom prst="rect">
            <a:avLst/>
          </a:prstGeom>
          <a:noFill/>
          <a:ln>
            <a:noFill/>
          </a:ln>
        </p:spPr>
      </p:pic>
      <p:sp>
        <p:nvSpPr>
          <p:cNvPr id="595" name="Google Shape;595;p93"/>
          <p:cNvSpPr txBox="1"/>
          <p:nvPr/>
        </p:nvSpPr>
        <p:spPr>
          <a:xfrm>
            <a:off x="712450" y="112125"/>
            <a:ext cx="7653300" cy="14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Applied Data Analysis (CS401)</a:t>
            </a:r>
            <a:endParaRPr b="1" sz="4000">
              <a:latin typeface="Helvetica Neue"/>
              <a:ea typeface="Helvetica Neue"/>
              <a:cs typeface="Helvetica Neue"/>
              <a:sym typeface="Helvetica Neue"/>
            </a:endParaRPr>
          </a:p>
        </p:txBody>
      </p:sp>
      <p:pic>
        <p:nvPicPr>
          <p:cNvPr id="596" name="Google Shape;596;p93"/>
          <p:cNvPicPr preferRelativeResize="0"/>
          <p:nvPr/>
        </p:nvPicPr>
        <p:blipFill>
          <a:blip r:embed="rId4">
            <a:alphaModFix/>
          </a:blip>
          <a:stretch>
            <a:fillRect/>
          </a:stretch>
        </p:blipFill>
        <p:spPr>
          <a:xfrm>
            <a:off x="7817850" y="3860451"/>
            <a:ext cx="1228850" cy="1221900"/>
          </a:xfrm>
          <a:prstGeom prst="rect">
            <a:avLst/>
          </a:prstGeom>
          <a:noFill/>
          <a:ln>
            <a:noFill/>
          </a:ln>
        </p:spPr>
      </p:pic>
      <p:sp>
        <p:nvSpPr>
          <p:cNvPr id="597" name="Google Shape;597;p93"/>
          <p:cNvSpPr txBox="1"/>
          <p:nvPr/>
        </p:nvSpPr>
        <p:spPr>
          <a:xfrm>
            <a:off x="3659175" y="1160550"/>
            <a:ext cx="4977300" cy="145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4000">
                <a:latin typeface="Helvetica Neue"/>
                <a:ea typeface="Helvetica Neue"/>
                <a:cs typeface="Helvetica Neue"/>
                <a:sym typeface="Helvetica Neue"/>
              </a:rPr>
              <a:t>Lectures 10+11</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Handling text data</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22 Nov 2023</a:t>
            </a:r>
            <a:endParaRPr b="1" sz="4000">
              <a:latin typeface="Helvetica Neue"/>
              <a:ea typeface="Helvetica Neue"/>
              <a:cs typeface="Helvetica Neue"/>
              <a:sym typeface="Helvetica Neue"/>
            </a:endParaRPr>
          </a:p>
          <a:p>
            <a:pPr indent="-482600" lvl="0" marL="457200" rtl="0" algn="r">
              <a:spcBef>
                <a:spcPts val="0"/>
              </a:spcBef>
              <a:spcAft>
                <a:spcPts val="0"/>
              </a:spcAft>
              <a:buSzPts val="4000"/>
              <a:buFont typeface="Helvetica Neue"/>
              <a:buChar char="+"/>
            </a:pPr>
            <a:r>
              <a:rPr b="1" lang="en" sz="4000">
                <a:latin typeface="Helvetica Neue"/>
                <a:ea typeface="Helvetica Neue"/>
                <a:cs typeface="Helvetica Neue"/>
                <a:sym typeface="Helvetica Neue"/>
              </a:rPr>
              <a:t>29 Nov</a:t>
            </a:r>
            <a:r>
              <a:rPr b="1" lang="en" sz="4000">
                <a:latin typeface="Helvetica Neue"/>
                <a:ea typeface="Helvetica Neue"/>
                <a:cs typeface="Helvetica Neue"/>
                <a:sym typeface="Helvetica Neue"/>
              </a:rPr>
              <a:t> 2023</a:t>
            </a:r>
            <a:endParaRPr b="1" sz="4000">
              <a:latin typeface="Helvetica Neue"/>
              <a:ea typeface="Helvetica Neue"/>
              <a:cs typeface="Helvetica Neue"/>
              <a:sym typeface="Helvetica Neue"/>
            </a:endParaRPr>
          </a:p>
        </p:txBody>
      </p:sp>
      <p:pic>
        <p:nvPicPr>
          <p:cNvPr id="598" name="Google Shape;598;p93"/>
          <p:cNvPicPr preferRelativeResize="0"/>
          <p:nvPr/>
        </p:nvPicPr>
        <p:blipFill>
          <a:blip r:embed="rId5">
            <a:alphaModFix/>
          </a:blip>
          <a:stretch>
            <a:fillRect/>
          </a:stretch>
        </p:blipFill>
        <p:spPr>
          <a:xfrm>
            <a:off x="188600" y="4511602"/>
            <a:ext cx="1644925" cy="479325"/>
          </a:xfrm>
          <a:prstGeom prst="rect">
            <a:avLst/>
          </a:prstGeom>
          <a:noFill/>
          <a:ln>
            <a:noFill/>
          </a:ln>
        </p:spPr>
      </p:pic>
      <p:sp>
        <p:nvSpPr>
          <p:cNvPr id="599" name="Google Shape;599;p93"/>
          <p:cNvSpPr txBox="1"/>
          <p:nvPr/>
        </p:nvSpPr>
        <p:spPr>
          <a:xfrm>
            <a:off x="2680800" y="4317000"/>
            <a:ext cx="37824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Robert West</a:t>
            </a:r>
            <a:endParaRPr b="1" sz="4000">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605" name="Google Shape;605;p9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06" name="Google Shape;606;p94"/>
          <p:cNvSpPr txBox="1"/>
          <p:nvPr>
            <p:ph idx="1" type="body"/>
          </p:nvPr>
        </p:nvSpPr>
        <p:spPr>
          <a:xfrm>
            <a:off x="457200" y="1256850"/>
            <a:ext cx="8392200" cy="31293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SzPts val="2200"/>
              <a:buChar char="●"/>
            </a:pPr>
            <a:r>
              <a:rPr lang="en" sz="2200"/>
              <a:t>Homework H2 due this Fri 1 Dec 23:59</a:t>
            </a:r>
            <a:endParaRPr sz="2200"/>
          </a:p>
          <a:p>
            <a:pPr indent="-368300" lvl="1" marL="914400" rtl="0" algn="l">
              <a:lnSpc>
                <a:spcPct val="100000"/>
              </a:lnSpc>
              <a:spcBef>
                <a:spcPts val="0"/>
              </a:spcBef>
              <a:spcAft>
                <a:spcPts val="0"/>
              </a:spcAft>
              <a:buSzPts val="2200"/>
              <a:buChar char="○"/>
            </a:pPr>
            <a:r>
              <a:rPr lang="en" sz="2200"/>
              <a:t>Reminder: We won’t answer questions asked during final 24h</a:t>
            </a:r>
            <a:endParaRPr sz="2200"/>
          </a:p>
          <a:p>
            <a:pPr indent="-368300" lvl="0" marL="457200" rtl="0" algn="l">
              <a:lnSpc>
                <a:spcPct val="100000"/>
              </a:lnSpc>
              <a:spcBef>
                <a:spcPts val="0"/>
              </a:spcBef>
              <a:spcAft>
                <a:spcPts val="0"/>
              </a:spcAft>
              <a:buSzPts val="2200"/>
              <a:buChar char="●"/>
            </a:pPr>
            <a:r>
              <a:rPr lang="en" sz="2200"/>
              <a:t>Projects:</a:t>
            </a:r>
            <a:endParaRPr sz="2200"/>
          </a:p>
          <a:p>
            <a:pPr indent="-368300" lvl="1" marL="914400" rtl="0" algn="l">
              <a:lnSpc>
                <a:spcPct val="100000"/>
              </a:lnSpc>
              <a:spcBef>
                <a:spcPts val="0"/>
              </a:spcBef>
              <a:spcAft>
                <a:spcPts val="0"/>
              </a:spcAft>
              <a:buSzPts val="2200"/>
              <a:buChar char="○"/>
            </a:pPr>
            <a:r>
              <a:rPr lang="en" sz="2200"/>
              <a:t>Milestone P2 grades have been released</a:t>
            </a:r>
            <a:endParaRPr sz="2200"/>
          </a:p>
          <a:p>
            <a:pPr indent="-368300" lvl="1" marL="914400" rtl="0" algn="l">
              <a:lnSpc>
                <a:spcPct val="100000"/>
              </a:lnSpc>
              <a:spcBef>
                <a:spcPts val="0"/>
              </a:spcBef>
              <a:spcAft>
                <a:spcPts val="0"/>
              </a:spcAft>
              <a:buSzPts val="2200"/>
              <a:buChar char="○"/>
            </a:pPr>
            <a:r>
              <a:rPr lang="en" sz="2200"/>
              <a:t>Start working on Milestone P3 after Friday!</a:t>
            </a:r>
            <a:endParaRPr sz="2200"/>
          </a:p>
          <a:p>
            <a:pPr indent="-368300" lvl="0" marL="457200" rtl="0" algn="l">
              <a:lnSpc>
                <a:spcPct val="100000"/>
              </a:lnSpc>
              <a:spcBef>
                <a:spcPts val="0"/>
              </a:spcBef>
              <a:spcAft>
                <a:spcPts val="0"/>
              </a:spcAft>
              <a:buSzPts val="2200"/>
              <a:buChar char="●"/>
            </a:pPr>
            <a:r>
              <a:rPr lang="en" sz="2200"/>
              <a:t>Friday’s lab session:</a:t>
            </a:r>
            <a:endParaRPr b="1" sz="2200">
              <a:solidFill>
                <a:schemeClr val="dk2"/>
              </a:solidFill>
            </a:endParaRPr>
          </a:p>
          <a:p>
            <a:pPr indent="-368300" lvl="1" marL="914400" rtl="0" algn="l">
              <a:lnSpc>
                <a:spcPct val="100000"/>
              </a:lnSpc>
              <a:spcBef>
                <a:spcPts val="0"/>
              </a:spcBef>
              <a:spcAft>
                <a:spcPts val="0"/>
              </a:spcAft>
              <a:buSzPts val="2200"/>
              <a:buChar char="○"/>
            </a:pPr>
            <a:r>
              <a:rPr lang="en" sz="2200"/>
              <a:t>Exercises on handling text</a:t>
            </a:r>
            <a:endParaRPr sz="2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5"/>
          <p:cNvSpPr txBox="1"/>
          <p:nvPr>
            <p:ph type="title"/>
          </p:nvPr>
        </p:nvSpPr>
        <p:spPr>
          <a:xfrm>
            <a:off x="685800" y="2286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Recap</a:t>
            </a:r>
            <a:endParaRPr/>
          </a:p>
        </p:txBody>
      </p:sp>
      <p:pic>
        <p:nvPicPr>
          <p:cNvPr id="612" name="Google Shape;612;p95"/>
          <p:cNvPicPr preferRelativeResize="0"/>
          <p:nvPr/>
        </p:nvPicPr>
        <p:blipFill>
          <a:blip r:embed="rId3">
            <a:alphaModFix/>
          </a:blip>
          <a:stretch>
            <a:fillRect/>
          </a:stretch>
        </p:blipFill>
        <p:spPr>
          <a:xfrm>
            <a:off x="3162549" y="1293000"/>
            <a:ext cx="3307725" cy="3382551"/>
          </a:xfrm>
          <a:prstGeom prst="rect">
            <a:avLst/>
          </a:prstGeom>
          <a:noFill/>
          <a:ln>
            <a:noFill/>
          </a:ln>
        </p:spPr>
      </p:pic>
      <p:sp>
        <p:nvSpPr>
          <p:cNvPr id="613" name="Google Shape;613;p95"/>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95"/>
          <p:cNvSpPr/>
          <p:nvPr/>
        </p:nvSpPr>
        <p:spPr>
          <a:xfrm>
            <a:off x="407050" y="407050"/>
            <a:ext cx="2869200" cy="1665300"/>
          </a:xfrm>
          <a:prstGeom prst="wedgeRoundRectCallout">
            <a:avLst>
              <a:gd fmla="val 82029" name="adj1"/>
              <a:gd fmla="val 54052" name="adj2"/>
              <a:gd fmla="val 0" name="adj3"/>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Let me open my </a:t>
            </a:r>
            <a:r>
              <a:rPr b="1" lang="en" sz="2000"/>
              <a:t>bag of tricks for bags of words</a:t>
            </a:r>
            <a:r>
              <a:rPr lang="en" sz="2000"/>
              <a:t> for you! But only if you were good children...</a:t>
            </a:r>
            <a:endParaRPr sz="2000"/>
          </a:p>
        </p:txBody>
      </p:sp>
      <p:sp>
        <p:nvSpPr>
          <p:cNvPr id="615" name="Google Shape;615;p95"/>
          <p:cNvSpPr/>
          <p:nvPr/>
        </p:nvSpPr>
        <p:spPr>
          <a:xfrm>
            <a:off x="7231100" y="2898944"/>
            <a:ext cx="1590000" cy="8100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16" name="Google Shape;616;p95"/>
          <p:cNvSpPr txBox="1"/>
          <p:nvPr/>
        </p:nvSpPr>
        <p:spPr>
          <a:xfrm>
            <a:off x="7258899" y="3668725"/>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617" name="Google Shape;617;p95"/>
          <p:cNvSpPr txBox="1"/>
          <p:nvPr/>
        </p:nvSpPr>
        <p:spPr>
          <a:xfrm flipH="1">
            <a:off x="6553206" y="3100725"/>
            <a:ext cx="683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endParaRPr sz="1800">
              <a:solidFill>
                <a:srgbClr val="000000"/>
              </a:solidFill>
              <a:latin typeface="Calibri"/>
              <a:ea typeface="Calibri"/>
              <a:cs typeface="Calibri"/>
              <a:sym typeface="Calibri"/>
            </a:endParaRPr>
          </a:p>
        </p:txBody>
      </p:sp>
      <p:sp>
        <p:nvSpPr>
          <p:cNvPr id="618" name="Google Shape;618;p95"/>
          <p:cNvSpPr txBox="1"/>
          <p:nvPr/>
        </p:nvSpPr>
        <p:spPr>
          <a:xfrm flipH="1">
            <a:off x="6802586" y="2103825"/>
            <a:ext cx="2280000" cy="564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Reminder: bag-of-words matrix</a:t>
            </a:r>
            <a:endParaRPr sz="1800">
              <a:solidFill>
                <a:srgbClr val="00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Revisiting the 4 typical tasks</a:t>
            </a:r>
            <a:endParaRPr/>
          </a:p>
        </p:txBody>
      </p:sp>
      <p:sp>
        <p:nvSpPr>
          <p:cNvPr id="624" name="Google Shape;624;p9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25" name="Google Shape;625;p96"/>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Document retrieval</a:t>
            </a:r>
            <a:endParaRPr sz="2400"/>
          </a:p>
          <a:p>
            <a:pPr indent="-381000" lvl="0" marL="457200" marR="0" rtl="0" algn="l">
              <a:lnSpc>
                <a:spcPct val="100000"/>
              </a:lnSpc>
              <a:spcBef>
                <a:spcPts val="0"/>
              </a:spcBef>
              <a:spcAft>
                <a:spcPts val="0"/>
              </a:spcAft>
              <a:buSzPts val="2400"/>
              <a:buChar char="●"/>
            </a:pPr>
            <a:r>
              <a:rPr lang="en" sz="2400"/>
              <a:t>Document classification</a:t>
            </a:r>
            <a:endParaRPr sz="2400"/>
          </a:p>
          <a:p>
            <a:pPr indent="-381000" lvl="0" marL="457200" marR="0" rtl="0" algn="l">
              <a:lnSpc>
                <a:spcPct val="100000"/>
              </a:lnSpc>
              <a:spcBef>
                <a:spcPts val="0"/>
              </a:spcBef>
              <a:spcAft>
                <a:spcPts val="0"/>
              </a:spcAft>
              <a:buSzPts val="2400"/>
              <a:buChar char="●"/>
            </a:pPr>
            <a:r>
              <a:rPr lang="en" sz="2400"/>
              <a:t>Sentiment analysis</a:t>
            </a:r>
            <a:endParaRPr sz="2400"/>
          </a:p>
          <a:p>
            <a:pPr indent="-381000" lvl="0" marL="457200" marR="0" rtl="0" algn="l">
              <a:lnSpc>
                <a:spcPct val="100000"/>
              </a:lnSpc>
              <a:spcBef>
                <a:spcPts val="0"/>
              </a:spcBef>
              <a:spcAft>
                <a:spcPts val="0"/>
              </a:spcAft>
              <a:buSzPts val="2400"/>
              <a:buChar char="●"/>
            </a:pPr>
            <a:r>
              <a:rPr lang="en" sz="2400"/>
              <a:t>Topic detection</a:t>
            </a:r>
            <a:endParaRPr sz="2400"/>
          </a:p>
          <a:p>
            <a:pPr indent="0" lvl="0" marL="0" marR="0" rtl="0" algn="l">
              <a:lnSpc>
                <a:spcPct val="100000"/>
              </a:lnSpc>
              <a:spcBef>
                <a:spcPts val="0"/>
              </a:spcBef>
              <a:spcAft>
                <a:spcPts val="0"/>
              </a:spcAft>
              <a:buNone/>
            </a:pPr>
            <a:r>
              <a:t/>
            </a:r>
            <a:endParaRPr sz="2400"/>
          </a:p>
          <a:p>
            <a:pPr indent="-381000" lvl="0" marL="457200" marR="0" rtl="0" algn="l">
              <a:lnSpc>
                <a:spcPct val="100000"/>
              </a:lnSpc>
              <a:spcBef>
                <a:spcPts val="0"/>
              </a:spcBef>
              <a:spcAft>
                <a:spcPts val="0"/>
              </a:spcAft>
              <a:buSzPts val="2400"/>
              <a:buChar char="●"/>
            </a:pPr>
            <a:r>
              <a:rPr lang="en" sz="2400"/>
              <a:t>TF-IDF matrix to the rescue</a:t>
            </a:r>
            <a:endParaRPr sz="2400"/>
          </a:p>
          <a:p>
            <a:pPr indent="-381000" lvl="1" marL="914400" marR="0" rtl="0" algn="l">
              <a:lnSpc>
                <a:spcPct val="100000"/>
              </a:lnSpc>
              <a:spcBef>
                <a:spcPts val="0"/>
              </a:spcBef>
              <a:spcAft>
                <a:spcPts val="0"/>
              </a:spcAft>
              <a:buSzPts val="2400"/>
              <a:buChar char="○"/>
            </a:pPr>
            <a:r>
              <a:rPr lang="en" sz="2400"/>
              <a:t>Entry for doc </a:t>
            </a:r>
            <a:r>
              <a:rPr i="1" lang="en" sz="2400"/>
              <a:t>d</a:t>
            </a:r>
            <a:r>
              <a:rPr lang="en" sz="2400"/>
              <a:t>, word </a:t>
            </a:r>
            <a:r>
              <a:rPr i="1" lang="en" sz="2400"/>
              <a:t>w</a:t>
            </a:r>
            <a:r>
              <a:rPr lang="en" sz="2400"/>
              <a:t>:</a:t>
            </a:r>
            <a:br>
              <a:rPr lang="en" sz="2400"/>
            </a:br>
            <a:r>
              <a:rPr lang="en" sz="2400"/>
              <a:t>tf(</a:t>
            </a:r>
            <a:r>
              <a:rPr i="1" lang="en" sz="2400"/>
              <a:t>d</a:t>
            </a:r>
            <a:r>
              <a:rPr lang="en" sz="2400"/>
              <a:t>, </a:t>
            </a:r>
            <a:r>
              <a:rPr i="1" lang="en" sz="2400"/>
              <a:t>w</a:t>
            </a:r>
            <a:r>
              <a:rPr lang="en" sz="2400"/>
              <a:t>) * idf(</a:t>
            </a:r>
            <a:r>
              <a:rPr i="1" lang="en" sz="2400"/>
              <a:t>w</a:t>
            </a:r>
            <a:r>
              <a:rPr lang="en" sz="2400"/>
              <a:t>)</a:t>
            </a:r>
            <a:endParaRPr sz="2400"/>
          </a:p>
        </p:txBody>
      </p:sp>
      <p:sp>
        <p:nvSpPr>
          <p:cNvPr id="626" name="Google Shape;626;p96"/>
          <p:cNvSpPr/>
          <p:nvPr/>
        </p:nvSpPr>
        <p:spPr>
          <a:xfrm>
            <a:off x="6715925" y="1722194"/>
            <a:ext cx="1590000" cy="8100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27" name="Google Shape;627;p96"/>
          <p:cNvSpPr txBox="1"/>
          <p:nvPr/>
        </p:nvSpPr>
        <p:spPr>
          <a:xfrm>
            <a:off x="6743724" y="2491975"/>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628" name="Google Shape;628;p96"/>
          <p:cNvSpPr txBox="1"/>
          <p:nvPr/>
        </p:nvSpPr>
        <p:spPr>
          <a:xfrm flipH="1">
            <a:off x="6038031" y="1923975"/>
            <a:ext cx="683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endParaRPr sz="1800">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Typical task 1: document retrieval</a:t>
            </a:r>
            <a:endParaRPr/>
          </a:p>
        </p:txBody>
      </p:sp>
      <p:sp>
        <p:nvSpPr>
          <p:cNvPr id="634" name="Google Shape;634;p9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35" name="Google Shape;635;p97"/>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Nearest-neighbor method in spirit of kNN</a:t>
            </a:r>
            <a:endParaRPr sz="2400"/>
          </a:p>
          <a:p>
            <a:pPr indent="-381000" lvl="0" marL="457200" marR="0" rtl="0" algn="l">
              <a:lnSpc>
                <a:spcPct val="100000"/>
              </a:lnSpc>
              <a:spcBef>
                <a:spcPts val="0"/>
              </a:spcBef>
              <a:spcAft>
                <a:spcPts val="0"/>
              </a:spcAft>
              <a:buSzPts val="2400"/>
              <a:buChar char="●"/>
            </a:pPr>
            <a:r>
              <a:rPr lang="en" sz="2400"/>
              <a:t>Compare query doc </a:t>
            </a:r>
            <a:r>
              <a:rPr i="1" lang="en" sz="2400"/>
              <a:t>q</a:t>
            </a:r>
            <a:r>
              <a:rPr lang="en" sz="2400"/>
              <a:t> to all documents</a:t>
            </a:r>
            <a:br>
              <a:rPr lang="en" sz="2400"/>
            </a:br>
            <a:r>
              <a:rPr lang="en" sz="2400"/>
              <a:t>in the collection (i.e., rows of the TF-IDF</a:t>
            </a:r>
            <a:br>
              <a:rPr lang="en" sz="2400"/>
            </a:br>
            <a:r>
              <a:rPr lang="en" sz="2400"/>
              <a:t>matrix)</a:t>
            </a:r>
            <a:endParaRPr sz="2400"/>
          </a:p>
          <a:p>
            <a:pPr indent="-381000" lvl="0" marL="457200" marR="0" rtl="0" algn="l">
              <a:lnSpc>
                <a:spcPct val="100000"/>
              </a:lnSpc>
              <a:spcBef>
                <a:spcPts val="0"/>
              </a:spcBef>
              <a:spcAft>
                <a:spcPts val="0"/>
              </a:spcAft>
              <a:buSzPts val="2400"/>
              <a:buChar char="●"/>
            </a:pPr>
            <a:r>
              <a:rPr lang="en" sz="2400"/>
              <a:t>Rank docs from collection in increasing order of distance</a:t>
            </a:r>
            <a:endParaRPr sz="2400"/>
          </a:p>
          <a:p>
            <a:pPr indent="-381000" lvl="0" marL="457200" marR="0" rtl="0" algn="l">
              <a:lnSpc>
                <a:spcPct val="100000"/>
              </a:lnSpc>
              <a:spcBef>
                <a:spcPts val="0"/>
              </a:spcBef>
              <a:spcAft>
                <a:spcPts val="0"/>
              </a:spcAft>
              <a:buSzPts val="2400"/>
              <a:buChar char="●"/>
            </a:pPr>
            <a:r>
              <a:rPr lang="en" sz="2400"/>
              <a:t>Distance metrics</a:t>
            </a:r>
            <a:endParaRPr sz="2400"/>
          </a:p>
          <a:p>
            <a:pPr indent="-381000" lvl="1" marL="914400" marR="0" rtl="0" algn="l">
              <a:lnSpc>
                <a:spcPct val="100000"/>
              </a:lnSpc>
              <a:spcBef>
                <a:spcPts val="0"/>
              </a:spcBef>
              <a:spcAft>
                <a:spcPts val="0"/>
              </a:spcAft>
              <a:buSzPts val="2400"/>
              <a:buChar char="○"/>
            </a:pPr>
            <a:r>
              <a:rPr lang="en" sz="2400"/>
              <a:t>Typically cosine distance (= 1 – cosine similarity)</a:t>
            </a:r>
            <a:endParaRPr sz="2400"/>
          </a:p>
          <a:p>
            <a:pPr indent="-381000" lvl="1" marL="914400" marR="0" rtl="0" algn="l">
              <a:lnSpc>
                <a:spcPct val="100000"/>
              </a:lnSpc>
              <a:spcBef>
                <a:spcPts val="0"/>
              </a:spcBef>
              <a:spcAft>
                <a:spcPts val="0"/>
              </a:spcAft>
              <a:buSzPts val="2400"/>
              <a:buChar char="○"/>
            </a:pPr>
            <a:r>
              <a:rPr lang="en" sz="2400"/>
              <a:t>Recall: cosine similarity of </a:t>
            </a:r>
            <a:r>
              <a:rPr i="1" lang="en" sz="2400"/>
              <a:t>q</a:t>
            </a:r>
            <a:r>
              <a:rPr lang="en" sz="2400"/>
              <a:t> and </a:t>
            </a:r>
            <a:r>
              <a:rPr i="1" lang="en" sz="2400"/>
              <a:t>v</a:t>
            </a:r>
            <a:r>
              <a:rPr lang="en" sz="2400"/>
              <a:t> = &lt;</a:t>
            </a:r>
            <a:r>
              <a:rPr i="1" lang="en" sz="2400"/>
              <a:t>q</a:t>
            </a:r>
            <a:r>
              <a:rPr lang="en" sz="2400"/>
              <a:t>/</a:t>
            </a:r>
            <a:r>
              <a:rPr lang="en" sz="2400">
                <a:solidFill>
                  <a:schemeClr val="dk2"/>
                </a:solidFill>
              </a:rPr>
              <a:t>|</a:t>
            </a:r>
            <a:r>
              <a:rPr i="1" lang="en" sz="2400">
                <a:solidFill>
                  <a:schemeClr val="dk2"/>
                </a:solidFill>
              </a:rPr>
              <a:t>q</a:t>
            </a:r>
            <a:r>
              <a:rPr lang="en" sz="2400">
                <a:solidFill>
                  <a:schemeClr val="dk2"/>
                </a:solidFill>
              </a:rPr>
              <a:t>|</a:t>
            </a:r>
            <a:r>
              <a:rPr lang="en" sz="2400"/>
              <a:t>, </a:t>
            </a:r>
            <a:r>
              <a:rPr i="1" lang="en" sz="2400"/>
              <a:t>v</a:t>
            </a:r>
            <a:r>
              <a:rPr lang="en" sz="2400"/>
              <a:t>/</a:t>
            </a:r>
            <a:r>
              <a:rPr lang="en" sz="2400">
                <a:solidFill>
                  <a:schemeClr val="dk2"/>
                </a:solidFill>
              </a:rPr>
              <a:t>|</a:t>
            </a:r>
            <a:r>
              <a:rPr i="1" lang="en" sz="2400">
                <a:solidFill>
                  <a:schemeClr val="dk2"/>
                </a:solidFill>
              </a:rPr>
              <a:t>v</a:t>
            </a:r>
            <a:r>
              <a:rPr lang="en" sz="2400">
                <a:solidFill>
                  <a:schemeClr val="dk2"/>
                </a:solidFill>
              </a:rPr>
              <a:t>|</a:t>
            </a:r>
            <a:r>
              <a:rPr lang="en" sz="2400"/>
              <a:t>&gt;</a:t>
            </a:r>
            <a:endParaRPr sz="2400"/>
          </a:p>
          <a:p>
            <a:pPr indent="-381000" lvl="1" marL="914400" marR="0" rtl="0" algn="l">
              <a:lnSpc>
                <a:spcPct val="100000"/>
              </a:lnSpc>
              <a:spcBef>
                <a:spcPts val="0"/>
              </a:spcBef>
              <a:spcAft>
                <a:spcPts val="0"/>
              </a:spcAft>
              <a:buSzPts val="2400"/>
              <a:buChar char="○"/>
            </a:pPr>
            <a:r>
              <a:rPr lang="en" sz="2400"/>
              <a:t>If rows are L2-normalized, may simply take dot products &lt;</a:t>
            </a:r>
            <a:r>
              <a:rPr i="1" lang="en" sz="2400"/>
              <a:t>q</a:t>
            </a:r>
            <a:r>
              <a:rPr lang="en" sz="2400"/>
              <a:t>, </a:t>
            </a:r>
            <a:r>
              <a:rPr i="1" lang="en" sz="2400"/>
              <a:t>v</a:t>
            </a:r>
            <a:r>
              <a:rPr lang="en" sz="2400"/>
              <a:t>&gt;</a:t>
            </a:r>
            <a:endParaRPr sz="2400"/>
          </a:p>
        </p:txBody>
      </p:sp>
      <p:sp>
        <p:nvSpPr>
          <p:cNvPr id="636" name="Google Shape;636;p97"/>
          <p:cNvSpPr/>
          <p:nvPr/>
        </p:nvSpPr>
        <p:spPr>
          <a:xfrm>
            <a:off x="7020725" y="11887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37" name="Google Shape;637;p97"/>
          <p:cNvSpPr txBox="1"/>
          <p:nvPr/>
        </p:nvSpPr>
        <p:spPr>
          <a:xfrm>
            <a:off x="7048524" y="2034775"/>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638" name="Google Shape;638;p97"/>
          <p:cNvSpPr txBox="1"/>
          <p:nvPr/>
        </p:nvSpPr>
        <p:spPr>
          <a:xfrm flipH="1">
            <a:off x="6342831" y="1390575"/>
            <a:ext cx="683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endParaRPr sz="1800">
              <a:solidFill>
                <a:srgbClr val="000000"/>
              </a:solidFill>
              <a:latin typeface="Calibri"/>
              <a:ea typeface="Calibri"/>
              <a:cs typeface="Calibri"/>
              <a:sym typeface="Calibri"/>
            </a:endParaRPr>
          </a:p>
        </p:txBody>
      </p:sp>
      <p:sp>
        <p:nvSpPr>
          <p:cNvPr id="639" name="Google Shape;639;p97"/>
          <p:cNvSpPr/>
          <p:nvPr/>
        </p:nvSpPr>
        <p:spPr>
          <a:xfrm>
            <a:off x="7020725" y="14173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40" name="Google Shape;640;p97"/>
          <p:cNvSpPr/>
          <p:nvPr/>
        </p:nvSpPr>
        <p:spPr>
          <a:xfrm>
            <a:off x="7020725" y="16459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41" name="Google Shape;641;p97"/>
          <p:cNvSpPr/>
          <p:nvPr/>
        </p:nvSpPr>
        <p:spPr>
          <a:xfrm>
            <a:off x="7020725" y="18745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Typical task 1: document retrieval</a:t>
            </a:r>
            <a:endParaRPr/>
          </a:p>
        </p:txBody>
      </p:sp>
      <p:sp>
        <p:nvSpPr>
          <p:cNvPr id="647" name="Google Shape;647;p9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48" name="Google Shape;648;p98"/>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This is just the most basic approach</a:t>
            </a:r>
            <a:endParaRPr sz="2400"/>
          </a:p>
          <a:p>
            <a:pPr indent="-381000" lvl="0" marL="457200" rtl="0" algn="l">
              <a:lnSpc>
                <a:spcPct val="100000"/>
              </a:lnSpc>
              <a:spcBef>
                <a:spcPts val="0"/>
              </a:spcBef>
              <a:spcAft>
                <a:spcPts val="0"/>
              </a:spcAft>
              <a:buClr>
                <a:schemeClr val="dk2"/>
              </a:buClr>
              <a:buSzPts val="2400"/>
              <a:buChar char="●"/>
            </a:pPr>
            <a:r>
              <a:rPr lang="en" sz="2400">
                <a:solidFill>
                  <a:schemeClr val="dk2"/>
                </a:solidFill>
              </a:rPr>
              <a:t>For efficiency</a:t>
            </a:r>
            <a:endParaRPr sz="2400">
              <a:solidFill>
                <a:schemeClr val="dk2"/>
              </a:solidFill>
            </a:endParaRPr>
          </a:p>
          <a:p>
            <a:pPr indent="-381000" lvl="1" marL="914400" rtl="0" algn="l">
              <a:lnSpc>
                <a:spcPct val="100000"/>
              </a:lnSpc>
              <a:spcBef>
                <a:spcPts val="0"/>
              </a:spcBef>
              <a:spcAft>
                <a:spcPts val="0"/>
              </a:spcAft>
              <a:buClr>
                <a:schemeClr val="dk2"/>
              </a:buClr>
              <a:buSzPts val="2400"/>
              <a:buChar char="○"/>
            </a:pPr>
            <a:r>
              <a:rPr lang="en" sz="2400">
                <a:solidFill>
                  <a:schemeClr val="dk2"/>
                </a:solidFill>
              </a:rPr>
              <a:t>Start by filtering documents by presence of query terms (use efficient full-text index)</a:t>
            </a:r>
            <a:endParaRPr sz="2400">
              <a:solidFill>
                <a:schemeClr val="dk2"/>
              </a:solidFill>
            </a:endParaRPr>
          </a:p>
          <a:p>
            <a:pPr indent="-381000" lvl="1" marL="914400" marR="0" rtl="0" algn="l">
              <a:lnSpc>
                <a:spcPct val="100000"/>
              </a:lnSpc>
              <a:spcBef>
                <a:spcPts val="0"/>
              </a:spcBef>
              <a:spcAft>
                <a:spcPts val="0"/>
              </a:spcAft>
              <a:buSzPts val="2400"/>
              <a:buChar char="○"/>
            </a:pPr>
            <a:r>
              <a:rPr lang="en" sz="2400">
                <a:solidFill>
                  <a:schemeClr val="dk2"/>
                </a:solidFill>
              </a:rPr>
              <a:t>Hugely narrows down set of documents to be ranked</a:t>
            </a:r>
            <a:endParaRPr sz="2400">
              <a:solidFill>
                <a:schemeClr val="dk2"/>
              </a:solidFill>
            </a:endParaRPr>
          </a:p>
          <a:p>
            <a:pPr indent="-381000" lvl="0" marL="457200" marR="0" rtl="0" algn="l">
              <a:lnSpc>
                <a:spcPct val="100000"/>
              </a:lnSpc>
              <a:spcBef>
                <a:spcPts val="0"/>
              </a:spcBef>
              <a:spcAft>
                <a:spcPts val="0"/>
              </a:spcAft>
              <a:buSzPts val="2400"/>
              <a:buChar char="●"/>
            </a:pPr>
            <a:r>
              <a:rPr lang="en" sz="2400"/>
              <a:t>Google et al. do much more… </a:t>
            </a:r>
            <a:endParaRPr sz="2400"/>
          </a:p>
          <a:p>
            <a:pPr indent="-381000" lvl="1" marL="914400" marR="0" rtl="0" algn="l">
              <a:lnSpc>
                <a:spcPct val="100000"/>
              </a:lnSpc>
              <a:spcBef>
                <a:spcPts val="0"/>
              </a:spcBef>
              <a:spcAft>
                <a:spcPts val="0"/>
              </a:spcAft>
              <a:buSzPts val="2400"/>
              <a:buChar char="○"/>
            </a:pPr>
            <a:r>
              <a:rPr lang="en" sz="2400"/>
              <a:t>Query-independent relevance: PageRank</a:t>
            </a:r>
            <a:endParaRPr sz="2400"/>
          </a:p>
          <a:p>
            <a:pPr indent="-381000" lvl="1" marL="914400" marR="0" rtl="0" algn="l">
              <a:lnSpc>
                <a:spcPct val="100000"/>
              </a:lnSpc>
              <a:spcBef>
                <a:spcPts val="0"/>
              </a:spcBef>
              <a:spcAft>
                <a:spcPts val="0"/>
              </a:spcAft>
              <a:buSzPts val="2400"/>
              <a:buChar char="○"/>
            </a:pPr>
            <a:r>
              <a:rPr lang="en" sz="2400"/>
              <a:t>Boost recent results</a:t>
            </a:r>
            <a:endParaRPr sz="2400"/>
          </a:p>
          <a:p>
            <a:pPr indent="-381000" lvl="1" marL="914400" marR="0" rtl="0" algn="l">
              <a:lnSpc>
                <a:spcPct val="100000"/>
              </a:lnSpc>
              <a:spcBef>
                <a:spcPts val="0"/>
              </a:spcBef>
              <a:spcAft>
                <a:spcPts val="0"/>
              </a:spcAft>
              <a:buSzPts val="2400"/>
              <a:buChar char="○"/>
            </a:pPr>
            <a:r>
              <a:rPr lang="en" sz="2400"/>
              <a:t>Personalization, contextualization</a:t>
            </a:r>
            <a:endParaRPr sz="2400"/>
          </a:p>
          <a:p>
            <a:pPr indent="-381000" lvl="1" marL="914400" marR="0" rtl="0" algn="l">
              <a:lnSpc>
                <a:spcPct val="100000"/>
              </a:lnSpc>
              <a:spcBef>
                <a:spcPts val="0"/>
              </a:spcBef>
              <a:spcAft>
                <a:spcPts val="0"/>
              </a:spcAft>
              <a:buSzPts val="2400"/>
              <a:buChar char="○"/>
            </a:pPr>
            <a:r>
              <a:rPr lang="en" sz="2400"/>
              <a:t>… </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Typical task 2: document classification</a:t>
            </a:r>
            <a:endParaRPr sz="4000"/>
          </a:p>
        </p:txBody>
      </p:sp>
      <p:sp>
        <p:nvSpPr>
          <p:cNvPr id="654" name="Google Shape;654;p9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55" name="Google Shape;655;p99"/>
          <p:cNvSpPr txBox="1"/>
          <p:nvPr>
            <p:ph idx="1" type="body"/>
          </p:nvPr>
        </p:nvSpPr>
        <p:spPr>
          <a:xfrm>
            <a:off x="457200" y="971550"/>
            <a:ext cx="8392200" cy="16371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rial"/>
              <a:buChar char="●"/>
            </a:pPr>
            <a:r>
              <a:rPr lang="en" sz="2200"/>
              <a:t>Use TF-IDF matrix as feature matrix for</a:t>
            </a:r>
            <a:br>
              <a:rPr lang="en" sz="2200"/>
            </a:br>
            <a:r>
              <a:rPr lang="en" sz="2200"/>
              <a:t>supervised methods (cf. lecture 7)</a:t>
            </a:r>
            <a:endParaRPr sz="2200"/>
          </a:p>
          <a:p>
            <a:pPr indent="-368300" lvl="0" marL="457200" marR="0" rtl="0" algn="l">
              <a:lnSpc>
                <a:spcPct val="100000"/>
              </a:lnSpc>
              <a:spcBef>
                <a:spcPts val="0"/>
              </a:spcBef>
              <a:spcAft>
                <a:spcPts val="0"/>
              </a:spcAft>
              <a:buSzPts val="2200"/>
              <a:buChar char="●"/>
            </a:pPr>
            <a:r>
              <a:rPr lang="en" sz="2200"/>
              <a:t>Often more features (words) than documents</a:t>
            </a:r>
            <a:endParaRPr sz="2200"/>
          </a:p>
          <a:p>
            <a:pPr indent="-368300" lvl="0" marL="457200" marR="0" rtl="0" algn="l">
              <a:lnSpc>
                <a:spcPct val="100000"/>
              </a:lnSpc>
              <a:spcBef>
                <a:spcPts val="0"/>
              </a:spcBef>
              <a:spcAft>
                <a:spcPts val="0"/>
              </a:spcAft>
              <a:buSzPts val="2200"/>
              <a:buChar char="●"/>
            </a:pPr>
            <a:r>
              <a:rPr lang="en" sz="2200"/>
              <a:t>What’s the danger with this?</a:t>
            </a:r>
            <a:endParaRPr sz="2200"/>
          </a:p>
        </p:txBody>
      </p:sp>
      <p:sp>
        <p:nvSpPr>
          <p:cNvPr id="656" name="Google Shape;656;p99"/>
          <p:cNvSpPr/>
          <p:nvPr/>
        </p:nvSpPr>
        <p:spPr>
          <a:xfrm>
            <a:off x="7020725" y="11887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57" name="Google Shape;657;p99"/>
          <p:cNvSpPr txBox="1"/>
          <p:nvPr/>
        </p:nvSpPr>
        <p:spPr>
          <a:xfrm>
            <a:off x="7048524" y="2034775"/>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658" name="Google Shape;658;p99"/>
          <p:cNvSpPr txBox="1"/>
          <p:nvPr/>
        </p:nvSpPr>
        <p:spPr>
          <a:xfrm flipH="1">
            <a:off x="6342831" y="1390575"/>
            <a:ext cx="683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endParaRPr sz="1800">
              <a:solidFill>
                <a:srgbClr val="000000"/>
              </a:solidFill>
              <a:latin typeface="Calibri"/>
              <a:ea typeface="Calibri"/>
              <a:cs typeface="Calibri"/>
              <a:sym typeface="Calibri"/>
            </a:endParaRPr>
          </a:p>
        </p:txBody>
      </p:sp>
      <p:sp>
        <p:nvSpPr>
          <p:cNvPr id="659" name="Google Shape;659;p99"/>
          <p:cNvSpPr/>
          <p:nvPr/>
        </p:nvSpPr>
        <p:spPr>
          <a:xfrm>
            <a:off x="7020725" y="14173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60" name="Google Shape;660;p99"/>
          <p:cNvSpPr/>
          <p:nvPr/>
        </p:nvSpPr>
        <p:spPr>
          <a:xfrm>
            <a:off x="7020725" y="16459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61" name="Google Shape;661;p99"/>
          <p:cNvSpPr/>
          <p:nvPr/>
        </p:nvSpPr>
        <p:spPr>
          <a:xfrm>
            <a:off x="7020725" y="18745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62" name="Google Shape;662;p99"/>
          <p:cNvSpPr txBox="1"/>
          <p:nvPr>
            <p:ph idx="1" type="body"/>
          </p:nvPr>
        </p:nvSpPr>
        <p:spPr>
          <a:xfrm>
            <a:off x="457200" y="2324401"/>
            <a:ext cx="8392200" cy="24693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SzPts val="2200"/>
              <a:buChar char="●"/>
            </a:pPr>
            <a:r>
              <a:rPr lang="en" sz="2200"/>
              <a:t>High model capacity can lead to overfitting (high variance)</a:t>
            </a:r>
            <a:endParaRPr sz="2200"/>
          </a:p>
          <a:p>
            <a:pPr indent="-368300" lvl="0" marL="457200" marR="0" rtl="0" algn="l">
              <a:lnSpc>
                <a:spcPct val="100000"/>
              </a:lnSpc>
              <a:spcBef>
                <a:spcPts val="0"/>
              </a:spcBef>
              <a:spcAft>
                <a:spcPts val="0"/>
              </a:spcAft>
              <a:buSzPts val="2200"/>
              <a:buChar char="●"/>
            </a:pPr>
            <a:r>
              <a:rPr lang="en" sz="2200"/>
              <a:t>Potential solutions:</a:t>
            </a:r>
            <a:endParaRPr sz="2200"/>
          </a:p>
          <a:p>
            <a:pPr indent="-368300" lvl="1" marL="914400" marR="0" rtl="0" algn="l">
              <a:lnSpc>
                <a:spcPct val="100000"/>
              </a:lnSpc>
              <a:spcBef>
                <a:spcPts val="0"/>
              </a:spcBef>
              <a:spcAft>
                <a:spcPts val="0"/>
              </a:spcAft>
              <a:buSzPts val="2200"/>
              <a:buChar char="○"/>
            </a:pPr>
            <a:r>
              <a:rPr lang="en" sz="2200"/>
              <a:t>Use more data (i.e., more labeled training docs)</a:t>
            </a:r>
            <a:endParaRPr sz="2200"/>
          </a:p>
          <a:p>
            <a:pPr indent="-368300" lvl="1" marL="914400" marR="0" rtl="0" algn="l">
              <a:lnSpc>
                <a:spcPct val="100000"/>
              </a:lnSpc>
              <a:spcBef>
                <a:spcPts val="0"/>
              </a:spcBef>
              <a:spcAft>
                <a:spcPts val="0"/>
              </a:spcAft>
              <a:buSzPts val="2200"/>
              <a:buChar char="○"/>
            </a:pPr>
            <a:r>
              <a:rPr lang="en" sz="2200"/>
              <a:t>Decrease model capacity:</a:t>
            </a:r>
            <a:endParaRPr sz="2200"/>
          </a:p>
          <a:p>
            <a:pPr indent="-368300" lvl="2" marL="1371600" marR="0" rtl="0" algn="l">
              <a:lnSpc>
                <a:spcPct val="100000"/>
              </a:lnSpc>
              <a:spcBef>
                <a:spcPts val="0"/>
              </a:spcBef>
              <a:spcAft>
                <a:spcPts val="0"/>
              </a:spcAft>
              <a:buSzPts val="2200"/>
              <a:buChar char="■"/>
            </a:pPr>
            <a:r>
              <a:rPr lang="en" sz="2200"/>
              <a:t>Feature selection</a:t>
            </a:r>
            <a:endParaRPr sz="2200"/>
          </a:p>
          <a:p>
            <a:pPr indent="-368300" lvl="2" marL="1371600" marR="0" rtl="0" algn="l">
              <a:lnSpc>
                <a:spcPct val="100000"/>
              </a:lnSpc>
              <a:spcBef>
                <a:spcPts val="0"/>
              </a:spcBef>
              <a:spcAft>
                <a:spcPts val="0"/>
              </a:spcAft>
              <a:buSzPts val="2200"/>
              <a:buChar char="■"/>
            </a:pPr>
            <a:r>
              <a:rPr lang="en" sz="2200"/>
              <a:t>Regularization (two slides from now)</a:t>
            </a:r>
            <a:endParaRPr sz="2200"/>
          </a:p>
          <a:p>
            <a:pPr indent="-368300" lvl="2" marL="1371600" marR="0" rtl="0" algn="l">
              <a:lnSpc>
                <a:spcPct val="100000"/>
              </a:lnSpc>
              <a:spcBef>
                <a:spcPts val="0"/>
              </a:spcBef>
              <a:spcAft>
                <a:spcPts val="0"/>
              </a:spcAft>
              <a:buSzPts val="2200"/>
              <a:buChar char="■"/>
            </a:pPr>
            <a:r>
              <a:rPr lang="en" sz="2200"/>
              <a:t>Dimensionality reduction (a few slides from now)</a:t>
            </a:r>
            <a:endParaRPr sz="2200"/>
          </a:p>
          <a:p>
            <a:pPr indent="-368300" lvl="1" marL="914400" marR="0" rtl="0" algn="l">
              <a:lnSpc>
                <a:spcPct val="100000"/>
              </a:lnSpc>
              <a:spcBef>
                <a:spcPts val="0"/>
              </a:spcBef>
              <a:spcAft>
                <a:spcPts val="0"/>
              </a:spcAft>
              <a:buSzPts val="2200"/>
              <a:buChar char="○"/>
            </a:pPr>
            <a:r>
              <a:rPr lang="en" sz="2200"/>
              <a:t>Use ensemble methods such as random forests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Textual data</a:t>
            </a:r>
            <a:endParaRPr/>
          </a:p>
        </p:txBody>
      </p:sp>
      <p:sp>
        <p:nvSpPr>
          <p:cNvPr id="297" name="Google Shape;297;p5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98" name="Google Shape;298;p55"/>
          <p:cNvSpPr txBox="1"/>
          <p:nvPr>
            <p:ph idx="1" type="body"/>
          </p:nvPr>
        </p:nvSpPr>
        <p:spPr>
          <a:xfrm>
            <a:off x="457200" y="998955"/>
            <a:ext cx="8392200" cy="39414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Much modern data is unstructured text</a:t>
            </a:r>
            <a:endParaRPr sz="2400"/>
          </a:p>
          <a:p>
            <a:pPr indent="-381000" lvl="1" marL="914400" marR="0" rtl="0" algn="l">
              <a:lnSpc>
                <a:spcPct val="100000"/>
              </a:lnSpc>
              <a:spcBef>
                <a:spcPts val="0"/>
              </a:spcBef>
              <a:spcAft>
                <a:spcPts val="0"/>
              </a:spcAft>
              <a:buSzPts val="2400"/>
              <a:buChar char="○"/>
            </a:pPr>
            <a:r>
              <a:rPr lang="en" sz="2400"/>
              <a:t>Web</a:t>
            </a:r>
            <a:endParaRPr sz="2400"/>
          </a:p>
          <a:p>
            <a:pPr indent="-381000" lvl="1" marL="914400" marR="0" rtl="0" algn="l">
              <a:lnSpc>
                <a:spcPct val="100000"/>
              </a:lnSpc>
              <a:spcBef>
                <a:spcPts val="0"/>
              </a:spcBef>
              <a:spcAft>
                <a:spcPts val="0"/>
              </a:spcAft>
              <a:buSzPts val="2400"/>
              <a:buChar char="○"/>
            </a:pPr>
            <a:r>
              <a:rPr lang="en" sz="2400"/>
              <a:t>Social media</a:t>
            </a:r>
            <a:endParaRPr sz="2400"/>
          </a:p>
          <a:p>
            <a:pPr indent="-381000" lvl="1" marL="914400" marR="0" rtl="0" algn="l">
              <a:lnSpc>
                <a:spcPct val="100000"/>
              </a:lnSpc>
              <a:spcBef>
                <a:spcPts val="0"/>
              </a:spcBef>
              <a:spcAft>
                <a:spcPts val="0"/>
              </a:spcAft>
              <a:buSzPts val="2400"/>
              <a:buChar char="○"/>
            </a:pPr>
            <a:r>
              <a:rPr lang="en" sz="2400"/>
              <a:t>News</a:t>
            </a:r>
            <a:endParaRPr sz="2400"/>
          </a:p>
          <a:p>
            <a:pPr indent="-381000" lvl="1" marL="914400" marR="0" rtl="0" algn="l">
              <a:lnSpc>
                <a:spcPct val="100000"/>
              </a:lnSpc>
              <a:spcBef>
                <a:spcPts val="0"/>
              </a:spcBef>
              <a:spcAft>
                <a:spcPts val="0"/>
              </a:spcAft>
              <a:buSzPts val="2400"/>
              <a:buChar char="○"/>
            </a:pPr>
            <a:r>
              <a:rPr lang="en" sz="2400"/>
              <a:t>Several ADA project datasets…</a:t>
            </a:r>
            <a:endParaRPr sz="2400"/>
          </a:p>
          <a:p>
            <a:pPr indent="-381000" lvl="0" marL="457200" rtl="0" algn="l">
              <a:lnSpc>
                <a:spcPct val="100000"/>
              </a:lnSpc>
              <a:spcBef>
                <a:spcPts val="0"/>
              </a:spcBef>
              <a:spcAft>
                <a:spcPts val="0"/>
              </a:spcAft>
              <a:buSzPts val="2400"/>
              <a:buChar char="●"/>
            </a:pPr>
            <a:r>
              <a:rPr lang="en" sz="2400">
                <a:solidFill>
                  <a:schemeClr val="dk2"/>
                </a:solidFill>
              </a:rPr>
              <a:t>Frequently, “clean” datasets can be</a:t>
            </a:r>
            <a:br>
              <a:rPr lang="en" sz="2400">
                <a:solidFill>
                  <a:schemeClr val="dk2"/>
                </a:solidFill>
              </a:rPr>
            </a:br>
            <a:r>
              <a:rPr lang="en" sz="2400">
                <a:solidFill>
                  <a:schemeClr val="dk2"/>
                </a:solidFill>
              </a:rPr>
              <a:t>derived from “dirty” textual data</a:t>
            </a:r>
            <a:endParaRPr sz="2400">
              <a:solidFill>
                <a:schemeClr val="dk2"/>
              </a:solidFill>
            </a:endParaRPr>
          </a:p>
          <a:p>
            <a:pPr indent="-336550" lvl="1" marL="914400" rtl="0" algn="l">
              <a:lnSpc>
                <a:spcPct val="100000"/>
              </a:lnSpc>
              <a:spcBef>
                <a:spcPts val="0"/>
              </a:spcBef>
              <a:spcAft>
                <a:spcPts val="0"/>
              </a:spcAft>
              <a:buClr>
                <a:schemeClr val="dk2"/>
              </a:buClr>
              <a:buSzPts val="1700"/>
              <a:buChar char="○"/>
            </a:pPr>
            <a:r>
              <a:rPr lang="en" sz="1700">
                <a:solidFill>
                  <a:schemeClr val="dk2"/>
                </a:solidFill>
              </a:rPr>
              <a:t>e.g., search queries are short texts;</a:t>
            </a:r>
            <a:br>
              <a:rPr lang="en" sz="1700">
                <a:solidFill>
                  <a:schemeClr val="dk2"/>
                </a:solidFill>
              </a:rPr>
            </a:br>
            <a:r>
              <a:rPr lang="en" sz="1700">
                <a:solidFill>
                  <a:schemeClr val="dk2"/>
                </a:solidFill>
              </a:rPr>
              <a:t>Google Trends time series for concepts</a:t>
            </a:r>
            <a:br>
              <a:rPr lang="en" sz="1700">
                <a:solidFill>
                  <a:schemeClr val="dk2"/>
                </a:solidFill>
              </a:rPr>
            </a:br>
            <a:r>
              <a:rPr lang="en" sz="1700">
                <a:solidFill>
                  <a:schemeClr val="dk2"/>
                </a:solidFill>
              </a:rPr>
              <a:t>(e.g., </a:t>
            </a:r>
            <a:r>
              <a:rPr lang="en" sz="1700" u="sng">
                <a:solidFill>
                  <a:schemeClr val="hlink"/>
                </a:solidFill>
                <a:hlinkClick r:id="rId3"/>
              </a:rPr>
              <a:t>Q36611</a:t>
            </a:r>
            <a:r>
              <a:rPr lang="en" sz="1700">
                <a:solidFill>
                  <a:schemeClr val="dk2"/>
                </a:solidFill>
              </a:rPr>
              <a:t> </a:t>
            </a:r>
            <a:r>
              <a:rPr i="1" lang="en" sz="1700">
                <a:solidFill>
                  <a:schemeClr val="dk2"/>
                </a:solidFill>
              </a:rPr>
              <a:t>Gorilla</a:t>
            </a:r>
            <a:r>
              <a:rPr lang="en" sz="1700">
                <a:solidFill>
                  <a:schemeClr val="dk2"/>
                </a:solidFill>
              </a:rPr>
              <a:t>) are obtained by aggregating</a:t>
            </a:r>
            <a:br>
              <a:rPr lang="en" sz="1700">
                <a:solidFill>
                  <a:schemeClr val="dk2"/>
                </a:solidFill>
              </a:rPr>
            </a:br>
            <a:r>
              <a:rPr lang="en" sz="1700">
                <a:solidFill>
                  <a:schemeClr val="dk2"/>
                </a:solidFill>
              </a:rPr>
              <a:t>all search queries referring to the concept</a:t>
            </a:r>
            <a:br>
              <a:rPr lang="en" sz="1700">
                <a:solidFill>
                  <a:schemeClr val="dk2"/>
                </a:solidFill>
              </a:rPr>
            </a:br>
            <a:r>
              <a:rPr lang="en" sz="1700">
                <a:solidFill>
                  <a:schemeClr val="dk2"/>
                </a:solidFill>
              </a:rPr>
              <a:t>(e.g., “gorilla”, “big black Rwandan apes”, “are gorillas humans?”)</a:t>
            </a:r>
            <a:endParaRPr sz="1700">
              <a:solidFill>
                <a:schemeClr val="dk2"/>
              </a:solidFill>
            </a:endParaRPr>
          </a:p>
        </p:txBody>
      </p:sp>
      <p:pic>
        <p:nvPicPr>
          <p:cNvPr id="299" name="Google Shape;299;p55"/>
          <p:cNvPicPr preferRelativeResize="0"/>
          <p:nvPr/>
        </p:nvPicPr>
        <p:blipFill>
          <a:blip r:embed="rId4">
            <a:alphaModFix/>
          </a:blip>
          <a:stretch>
            <a:fillRect/>
          </a:stretch>
        </p:blipFill>
        <p:spPr>
          <a:xfrm>
            <a:off x="5927601" y="1589250"/>
            <a:ext cx="2970351" cy="30421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Typical task 3: sentiment analysis</a:t>
            </a:r>
            <a:endParaRPr sz="4000"/>
          </a:p>
        </p:txBody>
      </p:sp>
      <p:sp>
        <p:nvSpPr>
          <p:cNvPr id="668" name="Google Shape;668;p10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69" name="Google Shape;669;p100"/>
          <p:cNvSpPr txBox="1"/>
          <p:nvPr>
            <p:ph idx="1" type="body"/>
          </p:nvPr>
        </p:nvSpPr>
        <p:spPr>
          <a:xfrm>
            <a:off x="457200" y="1306925"/>
            <a:ext cx="8392200" cy="33537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When treated as classification:</a:t>
            </a:r>
            <a:br>
              <a:rPr lang="en" sz="2400"/>
            </a:br>
            <a:r>
              <a:rPr lang="en" sz="2400"/>
              <a:t>Ctrl-C Ctrl-V previous slide</a:t>
            </a:r>
            <a:br>
              <a:rPr lang="en" sz="2400"/>
            </a:br>
            <a:endParaRPr sz="2400"/>
          </a:p>
          <a:p>
            <a:pPr indent="-381000" lvl="0" marL="457200" marR="0" rtl="0" algn="l">
              <a:lnSpc>
                <a:spcPct val="100000"/>
              </a:lnSpc>
              <a:spcBef>
                <a:spcPts val="0"/>
              </a:spcBef>
              <a:spcAft>
                <a:spcPts val="0"/>
              </a:spcAft>
              <a:buSzPts val="2400"/>
              <a:buChar char="●"/>
            </a:pPr>
            <a:r>
              <a:rPr lang="en" sz="2400"/>
              <a:t>When treated as regression:</a:t>
            </a:r>
            <a:br>
              <a:rPr lang="en" sz="2400"/>
            </a:br>
            <a:r>
              <a:rPr lang="en" sz="2400"/>
              <a:t>Pretty much the same (most supervised</a:t>
            </a:r>
            <a:br>
              <a:rPr lang="en" sz="2400"/>
            </a:br>
            <a:r>
              <a:rPr lang="en" sz="2400"/>
              <a:t>m</a:t>
            </a:r>
            <a:r>
              <a:rPr lang="en" sz="2400"/>
              <a:t>ethods work for both classification</a:t>
            </a:r>
            <a:br>
              <a:rPr lang="en" sz="2400"/>
            </a:br>
            <a:r>
              <a:rPr lang="en" sz="2400"/>
              <a:t>a</a:t>
            </a:r>
            <a:r>
              <a:rPr lang="en" sz="2400"/>
              <a:t>nd regression)</a:t>
            </a:r>
            <a:endParaRPr sz="2400"/>
          </a:p>
        </p:txBody>
      </p:sp>
      <p:sp>
        <p:nvSpPr>
          <p:cNvPr id="670" name="Google Shape;670;p100"/>
          <p:cNvSpPr/>
          <p:nvPr/>
        </p:nvSpPr>
        <p:spPr>
          <a:xfrm>
            <a:off x="7020725" y="11887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71" name="Google Shape;671;p100"/>
          <p:cNvSpPr txBox="1"/>
          <p:nvPr/>
        </p:nvSpPr>
        <p:spPr>
          <a:xfrm>
            <a:off x="7048524" y="2034775"/>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672" name="Google Shape;672;p100"/>
          <p:cNvSpPr txBox="1"/>
          <p:nvPr/>
        </p:nvSpPr>
        <p:spPr>
          <a:xfrm flipH="1">
            <a:off x="6342831" y="1390575"/>
            <a:ext cx="683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endParaRPr sz="1800">
              <a:solidFill>
                <a:srgbClr val="000000"/>
              </a:solidFill>
              <a:latin typeface="Calibri"/>
              <a:ea typeface="Calibri"/>
              <a:cs typeface="Calibri"/>
              <a:sym typeface="Calibri"/>
            </a:endParaRPr>
          </a:p>
        </p:txBody>
      </p:sp>
      <p:sp>
        <p:nvSpPr>
          <p:cNvPr id="673" name="Google Shape;673;p100"/>
          <p:cNvSpPr/>
          <p:nvPr/>
        </p:nvSpPr>
        <p:spPr>
          <a:xfrm>
            <a:off x="7020725" y="14173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74" name="Google Shape;674;p100"/>
          <p:cNvSpPr/>
          <p:nvPr/>
        </p:nvSpPr>
        <p:spPr>
          <a:xfrm>
            <a:off x="7020725" y="16459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75" name="Google Shape;675;p100"/>
          <p:cNvSpPr/>
          <p:nvPr/>
        </p:nvSpPr>
        <p:spPr>
          <a:xfrm>
            <a:off x="7020725" y="18745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Regularization</a:t>
            </a:r>
            <a:endParaRPr sz="2000"/>
          </a:p>
        </p:txBody>
      </p:sp>
      <p:sp>
        <p:nvSpPr>
          <p:cNvPr id="681" name="Google Shape;681;p10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82" name="Google Shape;682;p101"/>
          <p:cNvSpPr txBox="1"/>
          <p:nvPr>
            <p:ph idx="1" type="body"/>
          </p:nvPr>
        </p:nvSpPr>
        <p:spPr>
          <a:xfrm>
            <a:off x="457200" y="971550"/>
            <a:ext cx="8392200" cy="3689100"/>
          </a:xfrm>
          <a:prstGeom prst="rect">
            <a:avLst/>
          </a:prstGeom>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SzPts val="2100"/>
              <a:buChar char="●"/>
            </a:pPr>
            <a:r>
              <a:rPr lang="en" sz="2100"/>
              <a:t>E.g., linear regression:</a:t>
            </a:r>
            <a:br>
              <a:rPr lang="en" sz="2100"/>
            </a:br>
            <a:r>
              <a:rPr lang="en" sz="2100"/>
              <a:t>Find weight vector </a:t>
            </a:r>
            <a:r>
              <a:rPr b="1" i="1" lang="en" sz="2100"/>
              <a:t>β</a:t>
            </a:r>
            <a:r>
              <a:rPr lang="en" sz="2100"/>
              <a:t> that minimizes</a:t>
            </a:r>
            <a:br>
              <a:rPr lang="en" sz="2100"/>
            </a:br>
            <a:br>
              <a:rPr lang="en" sz="2100"/>
            </a:br>
            <a:r>
              <a:rPr lang="en" sz="2100"/>
              <a:t>(</a:t>
            </a:r>
            <a:r>
              <a:rPr b="1" lang="en" sz="2100">
                <a:solidFill>
                  <a:schemeClr val="dk2"/>
                </a:solidFill>
              </a:rPr>
              <a:t>x</a:t>
            </a:r>
            <a:r>
              <a:rPr baseline="-25000" i="1" lang="en" sz="2100">
                <a:solidFill>
                  <a:schemeClr val="dk2"/>
                </a:solidFill>
              </a:rPr>
              <a:t>i</a:t>
            </a:r>
            <a:r>
              <a:rPr lang="en" sz="2100">
                <a:solidFill>
                  <a:schemeClr val="dk2"/>
                </a:solidFill>
              </a:rPr>
              <a:t>: feature vector of </a:t>
            </a:r>
            <a:r>
              <a:rPr i="1" lang="en" sz="2100">
                <a:solidFill>
                  <a:schemeClr val="dk2"/>
                </a:solidFill>
              </a:rPr>
              <a:t>i</a:t>
            </a:r>
            <a:r>
              <a:rPr lang="en" sz="2100">
                <a:solidFill>
                  <a:schemeClr val="dk2"/>
                </a:solidFill>
              </a:rPr>
              <a:t>-th data point; </a:t>
            </a:r>
            <a:r>
              <a:rPr i="1" lang="en" sz="2100">
                <a:solidFill>
                  <a:schemeClr val="dk2"/>
                </a:solidFill>
              </a:rPr>
              <a:t>y</a:t>
            </a:r>
            <a:r>
              <a:rPr baseline="-25000" i="1" lang="en" sz="2100">
                <a:solidFill>
                  <a:schemeClr val="dk2"/>
                </a:solidFill>
              </a:rPr>
              <a:t>i</a:t>
            </a:r>
            <a:r>
              <a:rPr lang="en" sz="2100">
                <a:solidFill>
                  <a:schemeClr val="dk2"/>
                </a:solidFill>
              </a:rPr>
              <a:t>: label of </a:t>
            </a:r>
            <a:r>
              <a:rPr i="1" lang="en" sz="2100">
                <a:solidFill>
                  <a:schemeClr val="dk2"/>
                </a:solidFill>
              </a:rPr>
              <a:t>i</a:t>
            </a:r>
            <a:r>
              <a:rPr lang="en" sz="2100">
                <a:solidFill>
                  <a:schemeClr val="dk2"/>
                </a:solidFill>
              </a:rPr>
              <a:t>-th data point, e.g., sentiment [1–5 stars] expressed in document </a:t>
            </a:r>
            <a:r>
              <a:rPr i="1" lang="en" sz="2100">
                <a:solidFill>
                  <a:schemeClr val="dk2"/>
                </a:solidFill>
              </a:rPr>
              <a:t>i</a:t>
            </a:r>
            <a:r>
              <a:rPr lang="en" sz="2100">
                <a:solidFill>
                  <a:schemeClr val="dk2"/>
                </a:solidFill>
              </a:rPr>
              <a:t>)</a:t>
            </a:r>
            <a:endParaRPr sz="2100"/>
          </a:p>
          <a:p>
            <a:pPr indent="-361950" lvl="0" marL="457200" marR="0" rtl="0" algn="l">
              <a:lnSpc>
                <a:spcPct val="100000"/>
              </a:lnSpc>
              <a:spcBef>
                <a:spcPts val="0"/>
              </a:spcBef>
              <a:spcAft>
                <a:spcPts val="0"/>
              </a:spcAft>
              <a:buClr>
                <a:schemeClr val="dk2"/>
              </a:buClr>
              <a:buSzPts val="2100"/>
              <a:buChar char="●"/>
            </a:pPr>
            <a:r>
              <a:rPr lang="en" sz="2100">
                <a:solidFill>
                  <a:schemeClr val="dk2"/>
                </a:solidFill>
              </a:rPr>
              <a:t>If one word </a:t>
            </a:r>
            <a:r>
              <a:rPr i="1" lang="en" sz="2100">
                <a:solidFill>
                  <a:schemeClr val="dk2"/>
                </a:solidFill>
              </a:rPr>
              <a:t>j</a:t>
            </a:r>
            <a:r>
              <a:rPr lang="en" sz="2100">
                <a:solidFill>
                  <a:schemeClr val="dk2"/>
                </a:solidFill>
              </a:rPr>
              <a:t> appears only in docs with sentiment 5, we can obtain very small training error on these docs by making </a:t>
            </a:r>
            <a:r>
              <a:rPr i="1" lang="en" sz="2100">
                <a:solidFill>
                  <a:schemeClr val="dk2"/>
                </a:solidFill>
              </a:rPr>
              <a:t>β</a:t>
            </a:r>
            <a:r>
              <a:rPr baseline="-25000" i="1" lang="en" sz="2100">
                <a:solidFill>
                  <a:schemeClr val="dk2"/>
                </a:solidFill>
              </a:rPr>
              <a:t>j</a:t>
            </a:r>
            <a:r>
              <a:rPr lang="en" sz="2100">
                <a:solidFill>
                  <a:schemeClr val="dk2"/>
                </a:solidFill>
              </a:rPr>
              <a:t> large enough</a:t>
            </a:r>
            <a:endParaRPr sz="2100">
              <a:solidFill>
                <a:schemeClr val="dk2"/>
              </a:solidFill>
            </a:endParaRPr>
          </a:p>
          <a:p>
            <a:pPr indent="-361950" lvl="0" marL="457200" marR="0" rtl="0" algn="l">
              <a:lnSpc>
                <a:spcPct val="100000"/>
              </a:lnSpc>
              <a:spcBef>
                <a:spcPts val="0"/>
              </a:spcBef>
              <a:spcAft>
                <a:spcPts val="0"/>
              </a:spcAft>
              <a:buClr>
                <a:schemeClr val="dk2"/>
              </a:buClr>
              <a:buSzPts val="2100"/>
              <a:buChar char="●"/>
            </a:pPr>
            <a:r>
              <a:rPr lang="en" sz="2100">
                <a:solidFill>
                  <a:schemeClr val="dk2"/>
                </a:solidFill>
              </a:rPr>
              <a:t>But doesn’t generalize to unseen test data!</a:t>
            </a:r>
            <a:endParaRPr sz="2100">
              <a:solidFill>
                <a:schemeClr val="dk2"/>
              </a:solidFill>
            </a:endParaRPr>
          </a:p>
          <a:p>
            <a:pPr indent="-361950" lvl="0" marL="457200" marR="0" rtl="0" algn="l">
              <a:lnSpc>
                <a:spcPct val="100000"/>
              </a:lnSpc>
              <a:spcBef>
                <a:spcPts val="0"/>
              </a:spcBef>
              <a:spcAft>
                <a:spcPts val="0"/>
              </a:spcAft>
              <a:buClr>
                <a:schemeClr val="dk2"/>
              </a:buClr>
              <a:buSzPts val="2100"/>
              <a:buChar char="●"/>
            </a:pPr>
            <a:r>
              <a:rPr lang="en" sz="2100">
                <a:solidFill>
                  <a:schemeClr val="dk2"/>
                </a:solidFill>
              </a:rPr>
              <a:t>Remedy: penalize very large positive and very large negative weights:</a:t>
            </a:r>
            <a:endParaRPr sz="2100">
              <a:solidFill>
                <a:schemeClr val="dk2"/>
              </a:solidFill>
            </a:endParaRPr>
          </a:p>
        </p:txBody>
      </p:sp>
      <p:pic>
        <p:nvPicPr>
          <p:cNvPr id="683" name="Google Shape;683;p101"/>
          <p:cNvPicPr preferRelativeResize="0"/>
          <p:nvPr/>
        </p:nvPicPr>
        <p:blipFill>
          <a:blip r:embed="rId3">
            <a:alphaModFix/>
          </a:blip>
          <a:stretch>
            <a:fillRect/>
          </a:stretch>
        </p:blipFill>
        <p:spPr>
          <a:xfrm>
            <a:off x="2339475" y="4003687"/>
            <a:ext cx="3756524" cy="1113700"/>
          </a:xfrm>
          <a:prstGeom prst="rect">
            <a:avLst/>
          </a:prstGeom>
          <a:noFill/>
          <a:ln>
            <a:noFill/>
          </a:ln>
        </p:spPr>
      </p:pic>
      <p:pic>
        <p:nvPicPr>
          <p:cNvPr id="684" name="Google Shape;684;p101"/>
          <p:cNvPicPr preferRelativeResize="0"/>
          <p:nvPr/>
        </p:nvPicPr>
        <p:blipFill rotWithShape="1">
          <a:blip r:embed="rId3">
            <a:alphaModFix/>
          </a:blip>
          <a:srcRect b="0" l="0" r="41009" t="0"/>
          <a:stretch/>
        </p:blipFill>
        <p:spPr>
          <a:xfrm>
            <a:off x="4957673" y="910975"/>
            <a:ext cx="2216001" cy="1113700"/>
          </a:xfrm>
          <a:prstGeom prst="rect">
            <a:avLst/>
          </a:prstGeom>
          <a:noFill/>
          <a:ln>
            <a:noFill/>
          </a:ln>
        </p:spPr>
      </p:pic>
      <p:sp>
        <p:nvSpPr>
          <p:cNvPr id="685" name="Google Shape;685;p101"/>
          <p:cNvSpPr/>
          <p:nvPr/>
        </p:nvSpPr>
        <p:spPr>
          <a:xfrm>
            <a:off x="4852625" y="4051525"/>
            <a:ext cx="1214400" cy="106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01"/>
          <p:cNvSpPr txBox="1"/>
          <p:nvPr/>
        </p:nvSpPr>
        <p:spPr>
          <a:xfrm>
            <a:off x="6179433" y="1153337"/>
            <a:ext cx="33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highlight>
                  <a:schemeClr val="lt1"/>
                </a:highlight>
                <a:latin typeface="Lato"/>
                <a:ea typeface="Lato"/>
                <a:cs typeface="Lato"/>
                <a:sym typeface="Lato"/>
              </a:rPr>
              <a:t>x</a:t>
            </a:r>
            <a:endParaRPr b="1" sz="2200">
              <a:highlight>
                <a:schemeClr val="lt1"/>
              </a:highlight>
              <a:latin typeface="Lato"/>
              <a:ea typeface="Lato"/>
              <a:cs typeface="Lato"/>
              <a:sym typeface="Lato"/>
            </a:endParaRPr>
          </a:p>
        </p:txBody>
      </p:sp>
      <p:sp>
        <p:nvSpPr>
          <p:cNvPr id="687" name="Google Shape;687;p101"/>
          <p:cNvSpPr txBox="1"/>
          <p:nvPr/>
        </p:nvSpPr>
        <p:spPr>
          <a:xfrm>
            <a:off x="3562864" y="4241460"/>
            <a:ext cx="33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highlight>
                  <a:schemeClr val="lt1"/>
                </a:highlight>
                <a:latin typeface="Lato"/>
                <a:ea typeface="Lato"/>
                <a:cs typeface="Lato"/>
                <a:sym typeface="Lato"/>
              </a:rPr>
              <a:t>x</a:t>
            </a:r>
            <a:endParaRPr b="1" sz="2200">
              <a:highlight>
                <a:schemeClr val="lt1"/>
              </a:highlight>
              <a:latin typeface="Lato"/>
              <a:ea typeface="Lato"/>
              <a:cs typeface="Lato"/>
              <a:sym typeface="Lato"/>
            </a:endParaRPr>
          </a:p>
        </p:txBody>
      </p:sp>
      <p:sp>
        <p:nvSpPr>
          <p:cNvPr id="688" name="Google Shape;688;p101"/>
          <p:cNvSpPr txBox="1"/>
          <p:nvPr/>
        </p:nvSpPr>
        <p:spPr>
          <a:xfrm>
            <a:off x="1154455" y="4278779"/>
            <a:ext cx="1309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alibri"/>
                <a:ea typeface="Calibri"/>
                <a:cs typeface="Calibri"/>
                <a:sym typeface="Calibri"/>
              </a:rPr>
              <a:t>minimize</a:t>
            </a:r>
            <a:endParaRPr sz="21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Regularization</a:t>
            </a:r>
            <a:endParaRPr sz="4000"/>
          </a:p>
        </p:txBody>
      </p:sp>
      <p:sp>
        <p:nvSpPr>
          <p:cNvPr id="694" name="Google Shape;694;p10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95" name="Google Shape;695;p102"/>
          <p:cNvPicPr preferRelativeResize="0"/>
          <p:nvPr/>
        </p:nvPicPr>
        <p:blipFill>
          <a:blip r:embed="rId3">
            <a:alphaModFix/>
          </a:blip>
          <a:stretch>
            <a:fillRect/>
          </a:stretch>
        </p:blipFill>
        <p:spPr>
          <a:xfrm>
            <a:off x="401863" y="1277825"/>
            <a:ext cx="3768275" cy="3629900"/>
          </a:xfrm>
          <a:prstGeom prst="rect">
            <a:avLst/>
          </a:prstGeom>
          <a:noFill/>
          <a:ln>
            <a:noFill/>
          </a:ln>
        </p:spPr>
      </p:pic>
      <p:sp>
        <p:nvSpPr>
          <p:cNvPr id="696" name="Google Shape;696;p102"/>
          <p:cNvSpPr txBox="1"/>
          <p:nvPr/>
        </p:nvSpPr>
        <p:spPr>
          <a:xfrm>
            <a:off x="3156775" y="1172075"/>
            <a:ext cx="2652300" cy="857400"/>
          </a:xfrm>
          <a:prstGeom prst="rect">
            <a:avLst/>
          </a:prstGeom>
          <a:solidFill>
            <a:srgbClr val="FFF2CC"/>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Calibri"/>
                <a:ea typeface="Calibri"/>
                <a:cs typeface="Calibri"/>
                <a:sym typeface="Calibri"/>
              </a:rPr>
              <a:t>Which curve resulted from adding a regularization term to the loss function?</a:t>
            </a:r>
            <a:endParaRPr sz="1500">
              <a:latin typeface="Calibri"/>
              <a:ea typeface="Calibri"/>
              <a:cs typeface="Calibri"/>
              <a:sym typeface="Calibri"/>
            </a:endParaRPr>
          </a:p>
        </p:txBody>
      </p:sp>
      <p:grpSp>
        <p:nvGrpSpPr>
          <p:cNvPr id="697" name="Google Shape;697;p102"/>
          <p:cNvGrpSpPr/>
          <p:nvPr/>
        </p:nvGrpSpPr>
        <p:grpSpPr>
          <a:xfrm>
            <a:off x="5961475" y="1236058"/>
            <a:ext cx="3022500" cy="3612819"/>
            <a:chOff x="4596969" y="1383197"/>
            <a:chExt cx="3022500" cy="3612819"/>
          </a:xfrm>
        </p:grpSpPr>
        <p:sp>
          <p:nvSpPr>
            <p:cNvPr id="698" name="Google Shape;698;p102"/>
            <p:cNvSpPr txBox="1"/>
            <p:nvPr/>
          </p:nvSpPr>
          <p:spPr>
            <a:xfrm>
              <a:off x="4596969" y="1383197"/>
              <a:ext cx="3022500" cy="1518000"/>
            </a:xfrm>
            <a:prstGeom prst="rect">
              <a:avLst/>
            </a:prstGeom>
            <a:solidFill>
              <a:srgbClr val="FFFFFF"/>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Helvetica Neue"/>
                  <a:ea typeface="Helvetica Neue"/>
                  <a:cs typeface="Helvetica Neue"/>
                  <a:sym typeface="Helvetica Neue"/>
                </a:rPr>
                <a:t>POLLING TIME</a:t>
              </a:r>
              <a:endParaRPr b="1" sz="2600">
                <a:latin typeface="Helvetica Neue"/>
                <a:ea typeface="Helvetica Neue"/>
                <a:cs typeface="Helvetica Neue"/>
                <a:sym typeface="Helvetica Neue"/>
              </a:endParaRPr>
            </a:p>
            <a:p>
              <a:pPr indent="0" lvl="0" marL="0" rtl="0" algn="ctr">
                <a:spcBef>
                  <a:spcPts val="0"/>
                </a:spcBef>
                <a:spcAft>
                  <a:spcPts val="0"/>
                </a:spcAft>
                <a:buNone/>
              </a:pPr>
              <a:r>
                <a:t/>
              </a:r>
              <a:endParaRPr sz="10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solidFill>
                    <a:srgbClr val="000000"/>
                  </a:solidFill>
                  <a:latin typeface="Helvetica Neue"/>
                  <a:ea typeface="Helvetica Neue"/>
                  <a:cs typeface="Helvetica Neue"/>
                  <a:sym typeface="Helvetica Neue"/>
                </a:rPr>
                <a:t>Scan QR code or go to</a:t>
              </a:r>
              <a:br>
                <a:rPr lang="en" sz="1600">
                  <a:solidFill>
                    <a:srgbClr val="000000"/>
                  </a:solidFill>
                  <a:latin typeface="Helvetica Neue"/>
                  <a:ea typeface="Helvetica Neue"/>
                  <a:cs typeface="Helvetica Neue"/>
                  <a:sym typeface="Helvetica Neue"/>
                </a:rPr>
              </a:br>
              <a:r>
                <a:rPr lang="en" sz="1600" u="sng">
                  <a:solidFill>
                    <a:srgbClr val="0277BD"/>
                  </a:solidFill>
                  <a:latin typeface="Helvetica Neue"/>
                  <a:ea typeface="Helvetica Neue"/>
                  <a:cs typeface="Helvetica Neue"/>
                  <a:sym typeface="Helvetica Neue"/>
                  <a:hlinkClick r:id="rId4">
                    <a:extLst>
                      <a:ext uri="{A12FA001-AC4F-418D-AE19-62706E023703}">
                        <ahyp:hlinkClr val="tx"/>
                      </a:ext>
                    </a:extLst>
                  </a:hlinkClick>
                </a:rPr>
                <a:t>https://web.speakup.info/room/join/66626</a:t>
              </a:r>
              <a:endParaRPr sz="1600">
                <a:latin typeface="Helvetica Neue"/>
                <a:ea typeface="Helvetica Neue"/>
                <a:cs typeface="Helvetica Neue"/>
                <a:sym typeface="Helvetica Neue"/>
              </a:endParaRPr>
            </a:p>
          </p:txBody>
        </p:sp>
        <p:pic>
          <p:nvPicPr>
            <p:cNvPr id="699" name="Google Shape;699;p102"/>
            <p:cNvPicPr preferRelativeResize="0"/>
            <p:nvPr/>
          </p:nvPicPr>
          <p:blipFill>
            <a:blip r:embed="rId5">
              <a:alphaModFix/>
            </a:blip>
            <a:stretch>
              <a:fillRect/>
            </a:stretch>
          </p:blipFill>
          <p:spPr>
            <a:xfrm>
              <a:off x="4713095" y="3159541"/>
              <a:ext cx="988575" cy="1836474"/>
            </a:xfrm>
            <a:prstGeom prst="rect">
              <a:avLst/>
            </a:prstGeom>
            <a:noFill/>
            <a:ln>
              <a:noFill/>
            </a:ln>
          </p:spPr>
        </p:pic>
        <p:pic>
          <p:nvPicPr>
            <p:cNvPr id="700" name="Google Shape;700;p102"/>
            <p:cNvPicPr preferRelativeResize="0"/>
            <p:nvPr/>
          </p:nvPicPr>
          <p:blipFill>
            <a:blip r:embed="rId6">
              <a:alphaModFix/>
            </a:blip>
            <a:stretch>
              <a:fillRect/>
            </a:stretch>
          </p:blipFill>
          <p:spPr>
            <a:xfrm>
              <a:off x="5895117" y="3195400"/>
              <a:ext cx="1462350" cy="146237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0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Typical task 4: topic detection</a:t>
            </a:r>
            <a:endParaRPr/>
          </a:p>
        </p:txBody>
      </p:sp>
      <p:sp>
        <p:nvSpPr>
          <p:cNvPr id="706" name="Google Shape;706;p10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07" name="Google Shape;707;p103"/>
          <p:cNvSpPr txBox="1"/>
          <p:nvPr>
            <p:ph idx="1" type="body"/>
          </p:nvPr>
        </p:nvSpPr>
        <p:spPr>
          <a:xfrm>
            <a:off x="457200" y="1123950"/>
            <a:ext cx="8392200" cy="36891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Cluster rows of TF-IDF matrix (each row</a:t>
            </a:r>
            <a:br>
              <a:rPr lang="en" sz="2400"/>
            </a:br>
            <a:r>
              <a:rPr lang="en" sz="2400"/>
              <a:t>a data point)</a:t>
            </a:r>
            <a:endParaRPr sz="2400"/>
          </a:p>
          <a:p>
            <a:pPr indent="-381000" lvl="0" marL="457200" marR="0" rtl="0" algn="l">
              <a:lnSpc>
                <a:spcPct val="100000"/>
              </a:lnSpc>
              <a:spcBef>
                <a:spcPts val="0"/>
              </a:spcBef>
              <a:spcAft>
                <a:spcPts val="0"/>
              </a:spcAft>
              <a:buSzPts val="2400"/>
              <a:buChar char="●"/>
            </a:pPr>
            <a:r>
              <a:rPr lang="en" sz="2400"/>
              <a:t>Manually inspect clusters and label them</a:t>
            </a:r>
            <a:br>
              <a:rPr lang="en" sz="2400"/>
            </a:br>
            <a:r>
              <a:rPr lang="en" sz="2400"/>
              <a:t>with descriptive names (e.g., “news”, “sports”,</a:t>
            </a:r>
            <a:br>
              <a:rPr lang="en" sz="2400"/>
            </a:br>
            <a:r>
              <a:rPr lang="en" sz="2400"/>
              <a:t>“romance”, “tech”, “politics”)</a:t>
            </a:r>
            <a:endParaRPr sz="2400"/>
          </a:p>
          <a:p>
            <a:pPr indent="-381000" lvl="0" marL="457200" marR="0" rtl="0" algn="l">
              <a:lnSpc>
                <a:spcPct val="100000"/>
              </a:lnSpc>
              <a:spcBef>
                <a:spcPts val="0"/>
              </a:spcBef>
              <a:spcAft>
                <a:spcPts val="0"/>
              </a:spcAft>
              <a:buSzPts val="2400"/>
              <a:buChar char="●"/>
            </a:pPr>
            <a:r>
              <a:rPr lang="en" sz="2400"/>
              <a:t>In principle, may use k-means, k-medoids, etc.</a:t>
            </a:r>
            <a:endParaRPr sz="2400"/>
          </a:p>
          <a:p>
            <a:pPr indent="-381000" lvl="0" marL="457200" marR="0" rtl="0" algn="l">
              <a:lnSpc>
                <a:spcPct val="100000"/>
              </a:lnSpc>
              <a:spcBef>
                <a:spcPts val="0"/>
              </a:spcBef>
              <a:spcAft>
                <a:spcPts val="0"/>
              </a:spcAft>
              <a:buSzPts val="2400"/>
              <a:buChar char="●"/>
            </a:pPr>
            <a:r>
              <a:rPr lang="en" sz="2400"/>
              <a:t>But can be difficult if dimensionality is large (#words ≫ #docs)</a:t>
            </a:r>
            <a:endParaRPr sz="2400"/>
          </a:p>
          <a:p>
            <a:pPr indent="-381000" lvl="1" marL="914400" marR="0" rtl="0" algn="l">
              <a:lnSpc>
                <a:spcPct val="100000"/>
              </a:lnSpc>
              <a:spcBef>
                <a:spcPts val="0"/>
              </a:spcBef>
              <a:spcAft>
                <a:spcPts val="0"/>
              </a:spcAft>
              <a:buSzPts val="2400"/>
              <a:buChar char="○"/>
            </a:pPr>
            <a:r>
              <a:rPr lang="en" sz="2400"/>
              <a:t>“Curse of dimensionality”</a:t>
            </a:r>
            <a:endParaRPr sz="2400"/>
          </a:p>
          <a:p>
            <a:pPr indent="-381000" lvl="1" marL="914400" marR="0" rtl="0" algn="l">
              <a:lnSpc>
                <a:spcPct val="100000"/>
              </a:lnSpc>
              <a:spcBef>
                <a:spcPts val="0"/>
              </a:spcBef>
              <a:spcAft>
                <a:spcPts val="0"/>
              </a:spcAft>
              <a:buSzPts val="2400"/>
              <a:buChar char="○"/>
            </a:pPr>
            <a:r>
              <a:rPr lang="en" sz="2400"/>
              <a:t>Many outliers</a:t>
            </a:r>
            <a:endParaRPr sz="2400"/>
          </a:p>
        </p:txBody>
      </p:sp>
      <p:sp>
        <p:nvSpPr>
          <p:cNvPr id="708" name="Google Shape;708;p103"/>
          <p:cNvSpPr/>
          <p:nvPr/>
        </p:nvSpPr>
        <p:spPr>
          <a:xfrm>
            <a:off x="7020725" y="11887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709" name="Google Shape;709;p103"/>
          <p:cNvSpPr txBox="1"/>
          <p:nvPr/>
        </p:nvSpPr>
        <p:spPr>
          <a:xfrm>
            <a:off x="7048524" y="2034775"/>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710" name="Google Shape;710;p103"/>
          <p:cNvSpPr txBox="1"/>
          <p:nvPr/>
        </p:nvSpPr>
        <p:spPr>
          <a:xfrm flipH="1">
            <a:off x="6342831" y="1390575"/>
            <a:ext cx="683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endParaRPr sz="1800">
              <a:solidFill>
                <a:srgbClr val="000000"/>
              </a:solidFill>
              <a:latin typeface="Calibri"/>
              <a:ea typeface="Calibri"/>
              <a:cs typeface="Calibri"/>
              <a:sym typeface="Calibri"/>
            </a:endParaRPr>
          </a:p>
        </p:txBody>
      </p:sp>
      <p:sp>
        <p:nvSpPr>
          <p:cNvPr id="711" name="Google Shape;711;p103"/>
          <p:cNvSpPr/>
          <p:nvPr/>
        </p:nvSpPr>
        <p:spPr>
          <a:xfrm>
            <a:off x="7020725" y="14173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712" name="Google Shape;712;p103"/>
          <p:cNvSpPr/>
          <p:nvPr/>
        </p:nvSpPr>
        <p:spPr>
          <a:xfrm>
            <a:off x="7020725" y="16459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713" name="Google Shape;713;p103"/>
          <p:cNvSpPr/>
          <p:nvPr/>
        </p:nvSpPr>
        <p:spPr>
          <a:xfrm>
            <a:off x="7020725" y="1874595"/>
            <a:ext cx="1590000" cy="2019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Typical task 4: topic detection</a:t>
            </a:r>
            <a:endParaRPr/>
          </a:p>
        </p:txBody>
      </p:sp>
      <p:sp>
        <p:nvSpPr>
          <p:cNvPr id="719" name="Google Shape;719;p10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20" name="Google Shape;720;p104"/>
          <p:cNvSpPr txBox="1"/>
          <p:nvPr>
            <p:ph idx="1" type="body"/>
          </p:nvPr>
        </p:nvSpPr>
        <p:spPr>
          <a:xfrm>
            <a:off x="381000" y="971550"/>
            <a:ext cx="8495700" cy="39468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SzPts val="2200"/>
              <a:buChar char="●"/>
            </a:pPr>
            <a:r>
              <a:rPr lang="en" sz="2200"/>
              <a:t>Alternative approach: </a:t>
            </a:r>
            <a:r>
              <a:rPr b="1" lang="en" sz="2200"/>
              <a:t>matrix factorization</a:t>
            </a:r>
            <a:endParaRPr b="1" sz="2200"/>
          </a:p>
          <a:p>
            <a:pPr indent="0" lvl="0" marL="0" marR="0" rtl="0" algn="l">
              <a:lnSpc>
                <a:spcPct val="100000"/>
              </a:lnSpc>
              <a:spcBef>
                <a:spcPts val="0"/>
              </a:spcBef>
              <a:spcAft>
                <a:spcPts val="0"/>
              </a:spcAft>
              <a:buNone/>
            </a:pPr>
            <a:r>
              <a:t/>
            </a:r>
            <a:endParaRPr sz="2200"/>
          </a:p>
          <a:p>
            <a:pPr indent="0" lvl="0" marL="0" marR="0" rtl="0" algn="l">
              <a:lnSpc>
                <a:spcPct val="100000"/>
              </a:lnSpc>
              <a:spcBef>
                <a:spcPts val="0"/>
              </a:spcBef>
              <a:spcAft>
                <a:spcPts val="0"/>
              </a:spcAft>
              <a:buNone/>
            </a:pPr>
            <a:r>
              <a:t/>
            </a:r>
            <a:endParaRPr sz="2200"/>
          </a:p>
          <a:p>
            <a:pPr indent="0" lvl="0" marL="0" marR="0" rtl="0" algn="l">
              <a:lnSpc>
                <a:spcPct val="100000"/>
              </a:lnSpc>
              <a:spcBef>
                <a:spcPts val="0"/>
              </a:spcBef>
              <a:spcAft>
                <a:spcPts val="0"/>
              </a:spcAft>
              <a:buNone/>
            </a:pPr>
            <a:r>
              <a:t/>
            </a:r>
            <a:endParaRPr sz="2200"/>
          </a:p>
          <a:p>
            <a:pPr indent="0" lvl="0" marL="0" marR="0" rtl="0" algn="l">
              <a:lnSpc>
                <a:spcPct val="100000"/>
              </a:lnSpc>
              <a:spcBef>
                <a:spcPts val="0"/>
              </a:spcBef>
              <a:spcAft>
                <a:spcPts val="0"/>
              </a:spcAft>
              <a:buNone/>
            </a:pPr>
            <a:r>
              <a:t/>
            </a:r>
            <a:endParaRPr sz="2200"/>
          </a:p>
          <a:p>
            <a:pPr indent="0" lvl="0" marL="0" marR="0" rtl="0" algn="l">
              <a:lnSpc>
                <a:spcPct val="100000"/>
              </a:lnSpc>
              <a:spcBef>
                <a:spcPts val="0"/>
              </a:spcBef>
              <a:spcAft>
                <a:spcPts val="0"/>
              </a:spcAft>
              <a:buNone/>
            </a:pPr>
            <a:r>
              <a:t/>
            </a:r>
            <a:endParaRPr sz="2200"/>
          </a:p>
          <a:p>
            <a:pPr indent="0" lvl="0" marL="0" marR="0" rtl="0" algn="l">
              <a:lnSpc>
                <a:spcPct val="100000"/>
              </a:lnSpc>
              <a:spcBef>
                <a:spcPts val="0"/>
              </a:spcBef>
              <a:spcAft>
                <a:spcPts val="0"/>
              </a:spcAft>
              <a:buNone/>
            </a:pPr>
            <a:r>
              <a:t/>
            </a:r>
            <a:endParaRPr sz="2200"/>
          </a:p>
          <a:p>
            <a:pPr indent="-368300" lvl="0" marL="457200" rtl="0" algn="l">
              <a:lnSpc>
                <a:spcPct val="100000"/>
              </a:lnSpc>
              <a:spcBef>
                <a:spcPts val="0"/>
              </a:spcBef>
              <a:spcAft>
                <a:spcPts val="0"/>
              </a:spcAft>
              <a:buClr>
                <a:schemeClr val="dk2"/>
              </a:buClr>
              <a:buSzPts val="2200"/>
              <a:buChar char="●"/>
            </a:pPr>
            <a:r>
              <a:rPr lang="en" sz="2200">
                <a:solidFill>
                  <a:schemeClr val="dk2"/>
                </a:solidFill>
              </a:rPr>
              <a:t>Assume docs and words have representation in (latent) “topic space”</a:t>
            </a:r>
            <a:endParaRPr sz="2200">
              <a:solidFill>
                <a:schemeClr val="dk2"/>
              </a:solidFill>
            </a:endParaRPr>
          </a:p>
          <a:p>
            <a:pPr indent="-368300" lvl="0" marL="457200" rtl="0" algn="l">
              <a:lnSpc>
                <a:spcPct val="100000"/>
              </a:lnSpc>
              <a:spcBef>
                <a:spcPts val="0"/>
              </a:spcBef>
              <a:spcAft>
                <a:spcPts val="0"/>
              </a:spcAft>
              <a:buClr>
                <a:schemeClr val="dk2"/>
              </a:buClr>
              <a:buSzPts val="2200"/>
              <a:buChar char="●"/>
            </a:pPr>
            <a:r>
              <a:rPr lang="en" sz="2200">
                <a:solidFill>
                  <a:schemeClr val="dk2"/>
                </a:solidFill>
              </a:rPr>
              <a:t>(IDF-weighted) word frequency modeled as dot product of doc’s vectors and word’s vectors in topic space</a:t>
            </a:r>
            <a:endParaRPr sz="2200">
              <a:solidFill>
                <a:schemeClr val="dk2"/>
              </a:solidFill>
            </a:endParaRPr>
          </a:p>
          <a:p>
            <a:pPr indent="-368300" lvl="0" marL="457200" rtl="0" algn="l">
              <a:lnSpc>
                <a:spcPct val="100000"/>
              </a:lnSpc>
              <a:spcBef>
                <a:spcPts val="0"/>
              </a:spcBef>
              <a:spcAft>
                <a:spcPts val="0"/>
              </a:spcAft>
              <a:buClr>
                <a:schemeClr val="dk2"/>
              </a:buClr>
              <a:buSzPts val="2200"/>
              <a:buChar char="●"/>
            </a:pPr>
            <a:r>
              <a:rPr lang="en" sz="2200">
                <a:solidFill>
                  <a:schemeClr val="dk2"/>
                </a:solidFill>
              </a:rPr>
              <a:t>#topics ≪ #words (→ “dimensionality reduction”): D*W → (D+W)*T</a:t>
            </a:r>
            <a:endParaRPr sz="2200">
              <a:solidFill>
                <a:schemeClr val="dk2"/>
              </a:solidFill>
            </a:endParaRPr>
          </a:p>
          <a:p>
            <a:pPr indent="-368300" lvl="0" marL="457200" marR="0" rtl="0" algn="l">
              <a:lnSpc>
                <a:spcPct val="100000"/>
              </a:lnSpc>
              <a:spcBef>
                <a:spcPts val="0"/>
              </a:spcBef>
              <a:spcAft>
                <a:spcPts val="0"/>
              </a:spcAft>
              <a:buSzPts val="2200"/>
              <a:buChar char="●"/>
            </a:pPr>
            <a:r>
              <a:rPr lang="en" sz="2200">
                <a:solidFill>
                  <a:schemeClr val="dk2"/>
                </a:solidFill>
              </a:rPr>
              <a:t>Topics interpretable in doc space (</a:t>
            </a:r>
            <a:r>
              <a:rPr i="1" lang="en" sz="2200">
                <a:solidFill>
                  <a:schemeClr val="dk2"/>
                </a:solidFill>
              </a:rPr>
              <a:t>A</a:t>
            </a:r>
            <a:r>
              <a:rPr lang="en" sz="2200">
                <a:solidFill>
                  <a:schemeClr val="dk2"/>
                </a:solidFill>
              </a:rPr>
              <a:t>’s cols) and word space (</a:t>
            </a:r>
            <a:r>
              <a:rPr i="1" lang="en" sz="2200">
                <a:solidFill>
                  <a:schemeClr val="dk2"/>
                </a:solidFill>
              </a:rPr>
              <a:t>B</a:t>
            </a:r>
            <a:r>
              <a:rPr lang="en" sz="2200">
                <a:solidFill>
                  <a:schemeClr val="dk2"/>
                </a:solidFill>
              </a:rPr>
              <a:t>’s rows)</a:t>
            </a:r>
            <a:endParaRPr sz="2200"/>
          </a:p>
        </p:txBody>
      </p:sp>
      <p:sp>
        <p:nvSpPr>
          <p:cNvPr id="721" name="Google Shape;721;p104"/>
          <p:cNvSpPr/>
          <p:nvPr/>
        </p:nvSpPr>
        <p:spPr>
          <a:xfrm>
            <a:off x="1592277" y="1749117"/>
            <a:ext cx="1964400" cy="16002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4000">
                <a:latin typeface="Calibri"/>
                <a:ea typeface="Calibri"/>
                <a:cs typeface="Calibri"/>
                <a:sym typeface="Calibri"/>
              </a:rPr>
              <a:t>TF-IDF</a:t>
            </a:r>
            <a:endParaRPr/>
          </a:p>
        </p:txBody>
      </p:sp>
      <p:sp>
        <p:nvSpPr>
          <p:cNvPr id="722" name="Google Shape;722;p104"/>
          <p:cNvSpPr txBox="1"/>
          <p:nvPr/>
        </p:nvSpPr>
        <p:spPr>
          <a:xfrm>
            <a:off x="3775359" y="2283760"/>
            <a:ext cx="457200" cy="5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4000">
                <a:solidFill>
                  <a:srgbClr val="000000"/>
                </a:solidFill>
                <a:latin typeface="Calibri"/>
                <a:ea typeface="Calibri"/>
                <a:cs typeface="Calibri"/>
                <a:sym typeface="Calibri"/>
              </a:rPr>
              <a:t>≈</a:t>
            </a:r>
            <a:endParaRPr sz="4000">
              <a:solidFill>
                <a:srgbClr val="000000"/>
              </a:solidFill>
              <a:latin typeface="Calibri"/>
              <a:ea typeface="Calibri"/>
              <a:cs typeface="Calibri"/>
              <a:sym typeface="Calibri"/>
            </a:endParaRPr>
          </a:p>
        </p:txBody>
      </p:sp>
      <p:sp>
        <p:nvSpPr>
          <p:cNvPr id="723" name="Google Shape;723;p104"/>
          <p:cNvSpPr/>
          <p:nvPr/>
        </p:nvSpPr>
        <p:spPr>
          <a:xfrm>
            <a:off x="4867889" y="1778814"/>
            <a:ext cx="914400" cy="1600200"/>
          </a:xfrm>
          <a:prstGeom prst="rect">
            <a:avLst/>
          </a:prstGeom>
          <a:solidFill>
            <a:srgbClr val="80C5CA"/>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4000">
                <a:solidFill>
                  <a:srgbClr val="000000"/>
                </a:solidFill>
                <a:latin typeface="Calibri"/>
                <a:ea typeface="Calibri"/>
                <a:cs typeface="Calibri"/>
                <a:sym typeface="Calibri"/>
              </a:rPr>
              <a:t>A</a:t>
            </a:r>
            <a:endParaRPr i="1" sz="4000">
              <a:solidFill>
                <a:srgbClr val="000000"/>
              </a:solidFill>
              <a:latin typeface="Calibri"/>
              <a:ea typeface="Calibri"/>
              <a:cs typeface="Calibri"/>
              <a:sym typeface="Calibri"/>
            </a:endParaRPr>
          </a:p>
        </p:txBody>
      </p:sp>
      <p:sp>
        <p:nvSpPr>
          <p:cNvPr id="724" name="Google Shape;724;p104"/>
          <p:cNvSpPr/>
          <p:nvPr/>
        </p:nvSpPr>
        <p:spPr>
          <a:xfrm>
            <a:off x="6008913" y="1778814"/>
            <a:ext cx="1905000" cy="693000"/>
          </a:xfrm>
          <a:prstGeom prst="rect">
            <a:avLst/>
          </a:prstGeom>
          <a:solidFill>
            <a:srgbClr val="80C5CA"/>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4000">
                <a:solidFill>
                  <a:srgbClr val="000000"/>
                </a:solidFill>
                <a:latin typeface="Calibri"/>
                <a:ea typeface="Calibri"/>
                <a:cs typeface="Calibri"/>
                <a:sym typeface="Calibri"/>
              </a:rPr>
              <a:t>B</a:t>
            </a:r>
            <a:endParaRPr i="1"/>
          </a:p>
        </p:txBody>
      </p:sp>
      <p:sp>
        <p:nvSpPr>
          <p:cNvPr id="725" name="Google Shape;725;p104"/>
          <p:cNvSpPr txBox="1"/>
          <p:nvPr/>
        </p:nvSpPr>
        <p:spPr>
          <a:xfrm>
            <a:off x="1772474" y="1375904"/>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726" name="Google Shape;726;p104"/>
          <p:cNvSpPr txBox="1"/>
          <p:nvPr/>
        </p:nvSpPr>
        <p:spPr>
          <a:xfrm>
            <a:off x="4232551" y="2359954"/>
            <a:ext cx="706200" cy="4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r>
              <a:rPr lang="en" sz="1800">
                <a:solidFill>
                  <a:srgbClr val="000000"/>
                </a:solidFill>
                <a:latin typeface="Calibri"/>
                <a:ea typeface="Calibri"/>
                <a:cs typeface="Calibri"/>
                <a:sym typeface="Calibri"/>
              </a:rPr>
              <a:t> </a:t>
            </a:r>
            <a:br>
              <a:rPr lang="en" sz="1800">
                <a:solidFill>
                  <a:srgbClr val="000000"/>
                </a:solidFill>
                <a:latin typeface="Calibri"/>
                <a:ea typeface="Calibri"/>
                <a:cs typeface="Calibri"/>
                <a:sym typeface="Calibri"/>
              </a:rPr>
            </a:br>
            <a:endParaRPr sz="1800">
              <a:solidFill>
                <a:srgbClr val="000000"/>
              </a:solidFill>
              <a:latin typeface="Calibri"/>
              <a:ea typeface="Calibri"/>
              <a:cs typeface="Calibri"/>
              <a:sym typeface="Calibri"/>
            </a:endParaRPr>
          </a:p>
        </p:txBody>
      </p:sp>
      <p:sp>
        <p:nvSpPr>
          <p:cNvPr id="727" name="Google Shape;727;p104"/>
          <p:cNvSpPr txBox="1"/>
          <p:nvPr/>
        </p:nvSpPr>
        <p:spPr>
          <a:xfrm flipH="1">
            <a:off x="914181" y="2331904"/>
            <a:ext cx="620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endParaRPr sz="1800">
              <a:solidFill>
                <a:srgbClr val="000000"/>
              </a:solidFill>
              <a:latin typeface="Calibri"/>
              <a:ea typeface="Calibri"/>
              <a:cs typeface="Calibri"/>
              <a:sym typeface="Calibri"/>
            </a:endParaRPr>
          </a:p>
        </p:txBody>
      </p:sp>
      <p:sp>
        <p:nvSpPr>
          <p:cNvPr id="728" name="Google Shape;728;p104"/>
          <p:cNvSpPr txBox="1"/>
          <p:nvPr/>
        </p:nvSpPr>
        <p:spPr>
          <a:xfrm>
            <a:off x="4591874" y="1375904"/>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“topics”</a:t>
            </a:r>
            <a:endParaRPr sz="1800">
              <a:solidFill>
                <a:srgbClr val="000000"/>
              </a:solidFill>
              <a:latin typeface="Calibri"/>
              <a:ea typeface="Calibri"/>
              <a:cs typeface="Calibri"/>
              <a:sym typeface="Calibri"/>
            </a:endParaRPr>
          </a:p>
        </p:txBody>
      </p:sp>
      <p:sp>
        <p:nvSpPr>
          <p:cNvPr id="729" name="Google Shape;729;p104"/>
          <p:cNvSpPr txBox="1"/>
          <p:nvPr/>
        </p:nvSpPr>
        <p:spPr>
          <a:xfrm>
            <a:off x="7639874" y="1909304"/>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“topics”</a:t>
            </a:r>
            <a:endParaRPr sz="1800">
              <a:solidFill>
                <a:srgbClr val="000000"/>
              </a:solidFill>
              <a:latin typeface="Calibri"/>
              <a:ea typeface="Calibri"/>
              <a:cs typeface="Calibri"/>
              <a:sym typeface="Calibri"/>
            </a:endParaRPr>
          </a:p>
        </p:txBody>
      </p:sp>
      <p:sp>
        <p:nvSpPr>
          <p:cNvPr id="730" name="Google Shape;730;p104"/>
          <p:cNvSpPr txBox="1"/>
          <p:nvPr/>
        </p:nvSpPr>
        <p:spPr>
          <a:xfrm>
            <a:off x="6192074" y="1375904"/>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Typical task 4: topic detection</a:t>
            </a:r>
            <a:endParaRPr/>
          </a:p>
        </p:txBody>
      </p:sp>
      <p:sp>
        <p:nvSpPr>
          <p:cNvPr id="736" name="Google Shape;736;p105"/>
          <p:cNvSpPr txBox="1"/>
          <p:nvPr>
            <p:ph idx="1" type="body"/>
          </p:nvPr>
        </p:nvSpPr>
        <p:spPr>
          <a:xfrm>
            <a:off x="457200" y="1321775"/>
            <a:ext cx="8392200" cy="35967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Optimization problem:</a:t>
            </a:r>
            <a:endParaRPr sz="2400"/>
          </a:p>
          <a:p>
            <a:pPr indent="-381000" lvl="1" marL="914400" marR="0" rtl="0" algn="l">
              <a:lnSpc>
                <a:spcPct val="100000"/>
              </a:lnSpc>
              <a:spcBef>
                <a:spcPts val="0"/>
              </a:spcBef>
              <a:spcAft>
                <a:spcPts val="0"/>
              </a:spcAft>
              <a:buSzPts val="2400"/>
              <a:buChar char="○"/>
            </a:pPr>
            <a:r>
              <a:rPr lang="en" sz="2400"/>
              <a:t>Find </a:t>
            </a:r>
            <a:r>
              <a:rPr i="1" lang="en" sz="2400"/>
              <a:t>A</a:t>
            </a:r>
            <a:r>
              <a:rPr lang="en" sz="2400"/>
              <a:t>, </a:t>
            </a:r>
            <a:r>
              <a:rPr i="1" lang="en" sz="2400"/>
              <a:t>B</a:t>
            </a:r>
            <a:r>
              <a:rPr lang="en" sz="2400"/>
              <a:t> such that </a:t>
            </a:r>
            <a:r>
              <a:rPr i="1" lang="en" sz="2400"/>
              <a:t>AB</a:t>
            </a:r>
            <a:r>
              <a:rPr lang="en" sz="2400"/>
              <a:t> is as</a:t>
            </a:r>
            <a:br>
              <a:rPr lang="en" sz="2400"/>
            </a:br>
            <a:r>
              <a:rPr lang="en" sz="2400"/>
              <a:t>close to TF-IDF matrix as possible</a:t>
            </a:r>
            <a:endParaRPr sz="2400"/>
          </a:p>
          <a:p>
            <a:pPr indent="-381000" lvl="1" marL="914400" marR="0" rtl="0" algn="l">
              <a:lnSpc>
                <a:spcPct val="100000"/>
              </a:lnSpc>
              <a:spcBef>
                <a:spcPts val="0"/>
              </a:spcBef>
              <a:spcAft>
                <a:spcPts val="0"/>
              </a:spcAft>
              <a:buSzPts val="2400"/>
              <a:buChar char="○"/>
            </a:pPr>
            <a:r>
              <a:rPr lang="en" sz="2400"/>
              <a:t>That is, minimize </a:t>
            </a:r>
            <a:br>
              <a:rPr lang="en" sz="2400"/>
            </a:br>
            <a:br>
              <a:rPr lang="en" sz="2400"/>
            </a:br>
            <a:r>
              <a:rPr lang="en" sz="2400"/>
              <a:t>where </a:t>
            </a:r>
            <a:r>
              <a:rPr i="1" lang="en" sz="2400"/>
              <a:t>T</a:t>
            </a:r>
            <a:r>
              <a:rPr lang="en" sz="2400"/>
              <a:t> is TF-IDF matrix, </a:t>
            </a:r>
            <a:r>
              <a:rPr i="1" lang="en" sz="2400"/>
              <a:t>A</a:t>
            </a:r>
            <a:r>
              <a:rPr baseline="-25000" i="1" lang="en" sz="2400"/>
              <a:t>d</a:t>
            </a:r>
            <a:r>
              <a:rPr lang="en" sz="2400"/>
              <a:t> is </a:t>
            </a:r>
            <a:r>
              <a:rPr i="1" lang="en" sz="2400"/>
              <a:t>d</a:t>
            </a:r>
            <a:r>
              <a:rPr lang="en" sz="2400"/>
              <a:t>-th row of </a:t>
            </a:r>
            <a:r>
              <a:rPr i="1" lang="en" sz="2400"/>
              <a:t>A</a:t>
            </a:r>
            <a:r>
              <a:rPr lang="en" sz="2400"/>
              <a:t>, and </a:t>
            </a:r>
            <a:r>
              <a:rPr i="1" lang="en" sz="2400"/>
              <a:t>B</a:t>
            </a:r>
            <a:r>
              <a:rPr baseline="-25000" i="1" lang="en" sz="2400">
                <a:solidFill>
                  <a:schemeClr val="dk2"/>
                </a:solidFill>
              </a:rPr>
              <a:t>w</a:t>
            </a:r>
            <a:r>
              <a:rPr lang="en" sz="2400"/>
              <a:t> is </a:t>
            </a:r>
            <a:r>
              <a:rPr i="1" lang="en" sz="2400"/>
              <a:t>w</a:t>
            </a:r>
            <a:r>
              <a:rPr lang="en" sz="2400"/>
              <a:t>-th column of </a:t>
            </a:r>
            <a:r>
              <a:rPr i="1" lang="en" sz="2400"/>
              <a:t>B</a:t>
            </a:r>
            <a:endParaRPr i="1" sz="2400"/>
          </a:p>
          <a:p>
            <a:pPr indent="-381000" lvl="0" marL="457200" marR="0" rtl="0" algn="l">
              <a:lnSpc>
                <a:spcPct val="100000"/>
              </a:lnSpc>
              <a:spcBef>
                <a:spcPts val="0"/>
              </a:spcBef>
              <a:spcAft>
                <a:spcPts val="0"/>
              </a:spcAft>
              <a:buSzPts val="2400"/>
              <a:buChar char="●"/>
            </a:pPr>
            <a:r>
              <a:rPr lang="en" sz="2400"/>
              <a:t>This is called </a:t>
            </a:r>
            <a:r>
              <a:rPr b="1" lang="en" sz="2400"/>
              <a:t>latent semantic analysis (LSA)</a:t>
            </a:r>
            <a:endParaRPr b="1" sz="2400"/>
          </a:p>
        </p:txBody>
      </p:sp>
      <p:sp>
        <p:nvSpPr>
          <p:cNvPr id="737" name="Google Shape;737;p10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38" name="Google Shape;738;p105"/>
          <p:cNvPicPr preferRelativeResize="0"/>
          <p:nvPr/>
        </p:nvPicPr>
        <p:blipFill>
          <a:blip r:embed="rId3">
            <a:alphaModFix/>
          </a:blip>
          <a:stretch>
            <a:fillRect/>
          </a:stretch>
        </p:blipFill>
        <p:spPr>
          <a:xfrm>
            <a:off x="5255599" y="1110100"/>
            <a:ext cx="3781323" cy="988950"/>
          </a:xfrm>
          <a:prstGeom prst="rect">
            <a:avLst/>
          </a:prstGeom>
          <a:noFill/>
          <a:ln>
            <a:noFill/>
          </a:ln>
        </p:spPr>
      </p:pic>
      <p:pic>
        <p:nvPicPr>
          <p:cNvPr id="739" name="Google Shape;739;p105"/>
          <p:cNvPicPr preferRelativeResize="0"/>
          <p:nvPr/>
        </p:nvPicPr>
        <p:blipFill rotWithShape="1">
          <a:blip r:embed="rId4">
            <a:alphaModFix/>
          </a:blip>
          <a:srcRect b="10386" l="0" r="0" t="0"/>
          <a:stretch/>
        </p:blipFill>
        <p:spPr>
          <a:xfrm>
            <a:off x="3616900" y="2498927"/>
            <a:ext cx="2655176" cy="768350"/>
          </a:xfrm>
          <a:prstGeom prst="rect">
            <a:avLst/>
          </a:prstGeom>
          <a:noFill/>
          <a:ln>
            <a:noFill/>
          </a:ln>
        </p:spPr>
      </p:pic>
      <p:sp>
        <p:nvSpPr>
          <p:cNvPr id="740" name="Google Shape;740;p105"/>
          <p:cNvSpPr/>
          <p:nvPr/>
        </p:nvSpPr>
        <p:spPr>
          <a:xfrm>
            <a:off x="5494600" y="2659525"/>
            <a:ext cx="228300" cy="18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6"/>
          <p:cNvSpPr txBox="1"/>
          <p:nvPr>
            <p:ph idx="1" type="body"/>
          </p:nvPr>
        </p:nvSpPr>
        <p:spPr>
          <a:xfrm>
            <a:off x="381000" y="971550"/>
            <a:ext cx="8392200" cy="3946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200"/>
              <a:t>You already know how to efficiently</a:t>
            </a:r>
            <a:endParaRPr sz="2200"/>
          </a:p>
          <a:p>
            <a:pPr indent="0" lvl="0" marL="0" marR="0" rtl="0" algn="l">
              <a:lnSpc>
                <a:spcPct val="100000"/>
              </a:lnSpc>
              <a:spcBef>
                <a:spcPts val="0"/>
              </a:spcBef>
              <a:spcAft>
                <a:spcPts val="0"/>
              </a:spcAft>
              <a:buNone/>
            </a:pPr>
            <a:r>
              <a:rPr lang="en" sz="2200"/>
              <a:t>compute this, from your linear algebra</a:t>
            </a:r>
            <a:endParaRPr sz="2200"/>
          </a:p>
          <a:p>
            <a:pPr indent="0" lvl="0" marL="0" marR="0" rtl="0" algn="l">
              <a:lnSpc>
                <a:spcPct val="100000"/>
              </a:lnSpc>
              <a:spcBef>
                <a:spcPts val="0"/>
              </a:spcBef>
              <a:spcAft>
                <a:spcPts val="0"/>
              </a:spcAft>
              <a:buNone/>
            </a:pPr>
            <a:r>
              <a:rPr lang="en" sz="2200"/>
              <a:t>class: </a:t>
            </a:r>
            <a:r>
              <a:rPr b="1" lang="en" sz="2200"/>
              <a:t>singular-value decomposition</a:t>
            </a:r>
            <a:r>
              <a:rPr lang="en" sz="2200"/>
              <a:t> (SVD)</a:t>
            </a:r>
            <a:endParaRPr sz="2200"/>
          </a:p>
          <a:p>
            <a:pPr indent="-368300" lvl="0" marL="457200" marR="0" rtl="0" algn="l">
              <a:lnSpc>
                <a:spcPct val="100000"/>
              </a:lnSpc>
              <a:spcBef>
                <a:spcPts val="0"/>
              </a:spcBef>
              <a:spcAft>
                <a:spcPts val="0"/>
              </a:spcAft>
              <a:buSzPts val="2200"/>
              <a:buChar char="●"/>
            </a:pPr>
            <a:r>
              <a:rPr i="1" lang="en" sz="2200"/>
              <a:t>T</a:t>
            </a:r>
            <a:r>
              <a:rPr lang="en" sz="2200"/>
              <a:t> = </a:t>
            </a:r>
            <a:r>
              <a:rPr i="1" lang="en" sz="2200"/>
              <a:t>USV</a:t>
            </a:r>
            <a:r>
              <a:rPr baseline="30000" lang="en" sz="2200"/>
              <a:t>T</a:t>
            </a:r>
            <a:endParaRPr sz="2200"/>
          </a:p>
          <a:p>
            <a:pPr indent="-368300" lvl="0" marL="457200" marR="0" rtl="0" algn="l">
              <a:lnSpc>
                <a:spcPct val="100000"/>
              </a:lnSpc>
              <a:spcBef>
                <a:spcPts val="0"/>
              </a:spcBef>
              <a:spcAft>
                <a:spcPts val="0"/>
              </a:spcAft>
              <a:buSzPts val="2200"/>
              <a:buChar char="●"/>
            </a:pPr>
            <a:r>
              <a:rPr lang="en" sz="2200"/>
              <a:t>Freebie: columns of </a:t>
            </a:r>
            <a:r>
              <a:rPr i="1" lang="en" sz="2200"/>
              <a:t>U</a:t>
            </a:r>
            <a:r>
              <a:rPr lang="en" sz="2200"/>
              <a:t> and </a:t>
            </a:r>
            <a:r>
              <a:rPr i="1" lang="en" sz="2200"/>
              <a:t>V</a:t>
            </a:r>
            <a:r>
              <a:rPr lang="en" sz="2200"/>
              <a:t> are orthonormal bases (yay!)</a:t>
            </a:r>
            <a:endParaRPr sz="2200"/>
          </a:p>
          <a:p>
            <a:pPr indent="-368300" lvl="0" marL="457200" marR="0" rtl="0" algn="l">
              <a:lnSpc>
                <a:spcPct val="100000"/>
              </a:lnSpc>
              <a:spcBef>
                <a:spcPts val="0"/>
              </a:spcBef>
              <a:spcAft>
                <a:spcPts val="0"/>
              </a:spcAft>
              <a:buSzPts val="2200"/>
              <a:buChar char="●"/>
            </a:pPr>
            <a:r>
              <a:rPr i="1" lang="en" sz="2200"/>
              <a:t>S</a:t>
            </a:r>
            <a:r>
              <a:rPr lang="en" sz="2200"/>
              <a:t> is diagonal (with values in decreasing order) and captures “importance” of topic (amount of variation in corpus w.r.t. topic)</a:t>
            </a:r>
            <a:endParaRPr sz="2200"/>
          </a:p>
          <a:p>
            <a:pPr indent="-368300" lvl="0" marL="457200" marR="0" rtl="0" algn="l">
              <a:lnSpc>
                <a:spcPct val="100000"/>
              </a:lnSpc>
              <a:spcBef>
                <a:spcPts val="0"/>
              </a:spcBef>
              <a:spcAft>
                <a:spcPts val="0"/>
              </a:spcAft>
              <a:buSzPts val="2200"/>
              <a:buChar char="●"/>
            </a:pPr>
            <a:r>
              <a:rPr lang="en" sz="2200"/>
              <a:t>If you want </a:t>
            </a:r>
            <a:r>
              <a:rPr i="1" lang="en" sz="2200"/>
              <a:t>k</a:t>
            </a:r>
            <a:r>
              <a:rPr lang="en" sz="2200"/>
              <a:t> topics, keep only the first </a:t>
            </a:r>
            <a:r>
              <a:rPr i="1" lang="en" sz="2200"/>
              <a:t>k</a:t>
            </a:r>
            <a:r>
              <a:rPr lang="en" sz="2200"/>
              <a:t> columns of </a:t>
            </a:r>
            <a:r>
              <a:rPr i="1" lang="en" sz="2200"/>
              <a:t>U</a:t>
            </a:r>
            <a:r>
              <a:rPr lang="en" sz="2200"/>
              <a:t> and </a:t>
            </a:r>
            <a:r>
              <a:rPr i="1" lang="en" sz="2200"/>
              <a:t>V</a:t>
            </a:r>
            <a:r>
              <a:rPr lang="en" sz="2200"/>
              <a:t>, and the first </a:t>
            </a:r>
            <a:r>
              <a:rPr i="1" lang="en" sz="2200"/>
              <a:t>k</a:t>
            </a:r>
            <a:r>
              <a:rPr lang="en" sz="2200"/>
              <a:t> rows and columns of </a:t>
            </a:r>
            <a:r>
              <a:rPr i="1" lang="en" sz="2200"/>
              <a:t>S</a:t>
            </a:r>
            <a:br>
              <a:rPr lang="en" sz="2200"/>
            </a:br>
            <a:r>
              <a:rPr lang="en" sz="2200"/>
              <a:t>→ </a:t>
            </a:r>
            <a:r>
              <a:rPr i="1" lang="en" sz="2200"/>
              <a:t>U</a:t>
            </a:r>
            <a:r>
              <a:rPr lang="en" sz="2200"/>
              <a:t>’, </a:t>
            </a:r>
            <a:r>
              <a:rPr i="1" lang="en" sz="2200"/>
              <a:t>S</a:t>
            </a:r>
            <a:r>
              <a:rPr lang="en" sz="2200"/>
              <a:t>’, </a:t>
            </a:r>
            <a:r>
              <a:rPr i="1" lang="en" sz="2200"/>
              <a:t>V</a:t>
            </a:r>
            <a:r>
              <a:rPr lang="en" sz="2200"/>
              <a:t>’</a:t>
            </a:r>
            <a:endParaRPr sz="2200"/>
          </a:p>
          <a:p>
            <a:pPr indent="-368300" lvl="0" marL="457200" marR="0" rtl="0" algn="l">
              <a:lnSpc>
                <a:spcPct val="100000"/>
              </a:lnSpc>
              <a:spcBef>
                <a:spcPts val="0"/>
              </a:spcBef>
              <a:spcAft>
                <a:spcPts val="0"/>
              </a:spcAft>
              <a:buSzPts val="2200"/>
              <a:buChar char="●"/>
            </a:pPr>
            <a:r>
              <a:rPr lang="en" sz="2200"/>
              <a:t>E.g., </a:t>
            </a:r>
            <a:r>
              <a:rPr i="1" lang="en" sz="2200">
                <a:solidFill>
                  <a:schemeClr val="dk2"/>
                </a:solidFill>
              </a:rPr>
              <a:t>A</a:t>
            </a:r>
            <a:r>
              <a:rPr lang="en" sz="2200">
                <a:solidFill>
                  <a:schemeClr val="dk2"/>
                </a:solidFill>
              </a:rPr>
              <a:t> = </a:t>
            </a:r>
            <a:r>
              <a:rPr i="1" lang="en" sz="2200">
                <a:solidFill>
                  <a:schemeClr val="dk2"/>
                </a:solidFill>
              </a:rPr>
              <a:t>U</a:t>
            </a:r>
            <a:r>
              <a:rPr lang="en" sz="2200">
                <a:solidFill>
                  <a:schemeClr val="dk2"/>
                </a:solidFill>
              </a:rPr>
              <a:t>’, </a:t>
            </a:r>
            <a:r>
              <a:rPr i="1" lang="en" sz="2200">
                <a:solidFill>
                  <a:schemeClr val="dk2"/>
                </a:solidFill>
              </a:rPr>
              <a:t>B</a:t>
            </a:r>
            <a:r>
              <a:rPr lang="en" sz="2200">
                <a:solidFill>
                  <a:schemeClr val="dk2"/>
                </a:solidFill>
              </a:rPr>
              <a:t> = </a:t>
            </a:r>
            <a:r>
              <a:rPr i="1" lang="en" sz="2200">
                <a:solidFill>
                  <a:schemeClr val="dk2"/>
                </a:solidFill>
              </a:rPr>
              <a:t>S</a:t>
            </a:r>
            <a:r>
              <a:rPr lang="en" sz="2200">
                <a:solidFill>
                  <a:schemeClr val="dk2"/>
                </a:solidFill>
              </a:rPr>
              <a:t>’</a:t>
            </a:r>
            <a:r>
              <a:rPr i="1" lang="en" sz="2200">
                <a:solidFill>
                  <a:schemeClr val="dk2"/>
                </a:solidFill>
              </a:rPr>
              <a:t>V</a:t>
            </a:r>
            <a:r>
              <a:rPr lang="en" sz="2200">
                <a:solidFill>
                  <a:schemeClr val="dk2"/>
                </a:solidFill>
              </a:rPr>
              <a:t>’</a:t>
            </a:r>
            <a:r>
              <a:rPr baseline="30000" lang="en" sz="2200">
                <a:solidFill>
                  <a:schemeClr val="dk2"/>
                </a:solidFill>
              </a:rPr>
              <a:t>T</a:t>
            </a:r>
            <a:r>
              <a:rPr lang="en" sz="2200">
                <a:solidFill>
                  <a:schemeClr val="dk2"/>
                </a:solidFill>
              </a:rPr>
              <a:t>    or    </a:t>
            </a:r>
            <a:r>
              <a:rPr i="1" lang="en" sz="2200">
                <a:solidFill>
                  <a:schemeClr val="dk2"/>
                </a:solidFill>
              </a:rPr>
              <a:t>A</a:t>
            </a:r>
            <a:r>
              <a:rPr lang="en" sz="2200">
                <a:solidFill>
                  <a:schemeClr val="dk2"/>
                </a:solidFill>
              </a:rPr>
              <a:t> = </a:t>
            </a:r>
            <a:r>
              <a:rPr i="1" lang="en" sz="2200">
                <a:solidFill>
                  <a:schemeClr val="dk2"/>
                </a:solidFill>
              </a:rPr>
              <a:t>U</a:t>
            </a:r>
            <a:r>
              <a:rPr lang="en" sz="2200">
                <a:solidFill>
                  <a:schemeClr val="dk2"/>
                </a:solidFill>
              </a:rPr>
              <a:t>’</a:t>
            </a:r>
            <a:r>
              <a:rPr i="1" lang="en" sz="2200">
                <a:solidFill>
                  <a:schemeClr val="dk2"/>
                </a:solidFill>
              </a:rPr>
              <a:t>S</a:t>
            </a:r>
            <a:r>
              <a:rPr lang="en" sz="2200">
                <a:solidFill>
                  <a:schemeClr val="dk2"/>
                </a:solidFill>
              </a:rPr>
              <a:t>’, </a:t>
            </a:r>
            <a:r>
              <a:rPr i="1" lang="en" sz="2200">
                <a:solidFill>
                  <a:schemeClr val="dk2"/>
                </a:solidFill>
              </a:rPr>
              <a:t>B</a:t>
            </a:r>
            <a:r>
              <a:rPr lang="en" sz="2200">
                <a:solidFill>
                  <a:schemeClr val="dk2"/>
                </a:solidFill>
              </a:rPr>
              <a:t> = </a:t>
            </a:r>
            <a:r>
              <a:rPr i="1" lang="en" sz="2200">
                <a:solidFill>
                  <a:schemeClr val="dk2"/>
                </a:solidFill>
              </a:rPr>
              <a:t>V</a:t>
            </a:r>
            <a:r>
              <a:rPr lang="en" sz="2200">
                <a:solidFill>
                  <a:schemeClr val="dk2"/>
                </a:solidFill>
              </a:rPr>
              <a:t>’</a:t>
            </a:r>
            <a:r>
              <a:rPr baseline="30000" lang="en" sz="2200">
                <a:solidFill>
                  <a:schemeClr val="dk2"/>
                </a:solidFill>
              </a:rPr>
              <a:t>T</a:t>
            </a:r>
            <a:endParaRPr sz="2200"/>
          </a:p>
        </p:txBody>
      </p:sp>
      <p:sp>
        <p:nvSpPr>
          <p:cNvPr id="746" name="Google Shape;746;p10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Typical task 4: topic detection</a:t>
            </a:r>
            <a:endParaRPr/>
          </a:p>
        </p:txBody>
      </p:sp>
      <p:sp>
        <p:nvSpPr>
          <p:cNvPr id="747" name="Google Shape;747;p10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48" name="Google Shape;748;p106"/>
          <p:cNvPicPr preferRelativeResize="0"/>
          <p:nvPr/>
        </p:nvPicPr>
        <p:blipFill>
          <a:blip r:embed="rId3">
            <a:alphaModFix/>
          </a:blip>
          <a:stretch>
            <a:fillRect/>
          </a:stretch>
        </p:blipFill>
        <p:spPr>
          <a:xfrm>
            <a:off x="5331799" y="863994"/>
            <a:ext cx="3781323" cy="9889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0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Typical task 4: topic detection</a:t>
            </a:r>
            <a:endParaRPr/>
          </a:p>
        </p:txBody>
      </p:sp>
      <p:sp>
        <p:nvSpPr>
          <p:cNvPr id="754" name="Google Shape;754;p107"/>
          <p:cNvSpPr txBox="1"/>
          <p:nvPr>
            <p:ph idx="1" type="body"/>
          </p:nvPr>
        </p:nvSpPr>
        <p:spPr>
          <a:xfrm>
            <a:off x="457200" y="971550"/>
            <a:ext cx="8392200" cy="39468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Recall potential problem with</a:t>
            </a:r>
            <a:br>
              <a:rPr lang="en" sz="2400"/>
            </a:br>
            <a:r>
              <a:rPr lang="en" sz="2400"/>
              <a:t>clustering and classification and</a:t>
            </a:r>
            <a:br>
              <a:rPr lang="en" sz="2400"/>
            </a:br>
            <a:r>
              <a:rPr lang="en" sz="2400"/>
              <a:t>regression: “curse of dimensionality”</a:t>
            </a:r>
            <a:endParaRPr sz="2400"/>
          </a:p>
          <a:p>
            <a:pPr indent="-381000" lvl="0" marL="457200" marR="0" rtl="0" algn="l">
              <a:lnSpc>
                <a:spcPct val="100000"/>
              </a:lnSpc>
              <a:spcBef>
                <a:spcPts val="0"/>
              </a:spcBef>
              <a:spcAft>
                <a:spcPts val="0"/>
              </a:spcAft>
              <a:buSzPts val="2400"/>
              <a:buChar char="●"/>
            </a:pPr>
            <a:r>
              <a:rPr lang="en" sz="2400"/>
              <a:t>Matrix factorization via LSA solves these problems for you:</a:t>
            </a:r>
            <a:endParaRPr sz="2400"/>
          </a:p>
          <a:p>
            <a:pPr indent="-381000" lvl="1" marL="914400" marR="0" rtl="0" algn="l">
              <a:lnSpc>
                <a:spcPct val="100000"/>
              </a:lnSpc>
              <a:spcBef>
                <a:spcPts val="0"/>
              </a:spcBef>
              <a:spcAft>
                <a:spcPts val="0"/>
              </a:spcAft>
              <a:buSzPts val="2400"/>
              <a:buChar char="○"/>
            </a:pPr>
            <a:r>
              <a:rPr lang="en" sz="2400"/>
              <a:t>Use </a:t>
            </a:r>
            <a:r>
              <a:rPr i="1" lang="en" sz="2400"/>
              <a:t>A</a:t>
            </a:r>
            <a:r>
              <a:rPr lang="en" sz="2400"/>
              <a:t> instead of original TF-IDF matrix</a:t>
            </a:r>
            <a:endParaRPr sz="2400"/>
          </a:p>
          <a:p>
            <a:pPr indent="-381000" lvl="1" marL="914400" marR="0" rtl="0" algn="l">
              <a:lnSpc>
                <a:spcPct val="100000"/>
              </a:lnSpc>
              <a:spcBef>
                <a:spcPts val="0"/>
              </a:spcBef>
              <a:spcAft>
                <a:spcPts val="0"/>
              </a:spcAft>
              <a:buSzPts val="2400"/>
              <a:buChar char="○"/>
            </a:pPr>
            <a:r>
              <a:rPr lang="en" sz="2400"/>
              <a:t>That is, cluster (or learn to classify or regress) in topic space, rather than word space</a:t>
            </a:r>
            <a:endParaRPr sz="2400"/>
          </a:p>
          <a:p>
            <a:pPr indent="0" lvl="0" marL="0" marR="0" rtl="0" algn="l">
              <a:lnSpc>
                <a:spcPct val="100000"/>
              </a:lnSpc>
              <a:spcBef>
                <a:spcPts val="0"/>
              </a:spcBef>
              <a:spcAft>
                <a:spcPts val="0"/>
              </a:spcAft>
              <a:buNone/>
            </a:pPr>
            <a:r>
              <a:t/>
            </a:r>
            <a:endParaRPr sz="2400"/>
          </a:p>
          <a:p>
            <a:pPr indent="-381000" lvl="0" marL="457200" marR="0" rtl="0" algn="l">
              <a:lnSpc>
                <a:spcPct val="100000"/>
              </a:lnSpc>
              <a:spcBef>
                <a:spcPts val="0"/>
              </a:spcBef>
              <a:spcAft>
                <a:spcPts val="0"/>
              </a:spcAft>
              <a:buSzPts val="2400"/>
              <a:buChar char="●"/>
            </a:pPr>
            <a:r>
              <a:rPr lang="en" sz="2400"/>
              <a:t>Topic representation from LSA is simply a vector, not a probability distribution over topics</a:t>
            </a:r>
            <a:endParaRPr sz="2400"/>
          </a:p>
          <a:p>
            <a:pPr indent="-381000" lvl="0" marL="457200" marR="0" rtl="0" algn="l">
              <a:lnSpc>
                <a:spcPct val="100000"/>
              </a:lnSpc>
              <a:spcBef>
                <a:spcPts val="0"/>
              </a:spcBef>
              <a:spcAft>
                <a:spcPts val="0"/>
              </a:spcAft>
              <a:buSzPts val="2400"/>
              <a:buChar char="●"/>
            </a:pPr>
            <a:r>
              <a:rPr lang="en" sz="2400"/>
              <a:t>Probabilistic: LDA = Latent Dirichlet Allocation (p.t.o.)</a:t>
            </a:r>
            <a:endParaRPr sz="2400"/>
          </a:p>
        </p:txBody>
      </p:sp>
      <p:sp>
        <p:nvSpPr>
          <p:cNvPr id="755" name="Google Shape;755;p10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56" name="Google Shape;756;p107"/>
          <p:cNvPicPr preferRelativeResize="0"/>
          <p:nvPr/>
        </p:nvPicPr>
        <p:blipFill>
          <a:blip r:embed="rId3">
            <a:alphaModFix/>
          </a:blip>
          <a:stretch>
            <a:fillRect/>
          </a:stretch>
        </p:blipFill>
        <p:spPr>
          <a:xfrm>
            <a:off x="5560400" y="933212"/>
            <a:ext cx="3583598" cy="93723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2" name="Google Shape;762;p108"/>
          <p:cNvPicPr preferRelativeResize="0"/>
          <p:nvPr/>
        </p:nvPicPr>
        <p:blipFill>
          <a:blip r:embed="rId3">
            <a:alphaModFix/>
          </a:blip>
          <a:stretch>
            <a:fillRect/>
          </a:stretch>
        </p:blipFill>
        <p:spPr>
          <a:xfrm>
            <a:off x="493425" y="1149800"/>
            <a:ext cx="8157151" cy="3582950"/>
          </a:xfrm>
          <a:prstGeom prst="rect">
            <a:avLst/>
          </a:prstGeom>
          <a:noFill/>
          <a:ln>
            <a:noFill/>
          </a:ln>
        </p:spPr>
      </p:pic>
      <p:sp>
        <p:nvSpPr>
          <p:cNvPr id="763" name="Google Shape;763;p108"/>
          <p:cNvSpPr txBox="1"/>
          <p:nvPr/>
        </p:nvSpPr>
        <p:spPr>
          <a:xfrm>
            <a:off x="457200" y="154484"/>
            <a:ext cx="8229600" cy="6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4000">
                <a:solidFill>
                  <a:srgbClr val="000000"/>
                </a:solidFill>
                <a:latin typeface="Helvetica Neue"/>
                <a:ea typeface="Helvetica Neue"/>
                <a:cs typeface="Helvetica Neue"/>
                <a:sym typeface="Helvetica Neue"/>
              </a:rPr>
              <a:t>Commercial break</a:t>
            </a:r>
            <a:endParaRPr sz="4000">
              <a:solidFill>
                <a:srgbClr val="000000"/>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LDA: probabilistic topic modeling</a:t>
            </a:r>
            <a:endParaRPr/>
          </a:p>
        </p:txBody>
      </p:sp>
      <p:sp>
        <p:nvSpPr>
          <p:cNvPr id="769" name="Google Shape;769;p109"/>
          <p:cNvSpPr txBox="1"/>
          <p:nvPr>
            <p:ph idx="1" type="body"/>
          </p:nvPr>
        </p:nvSpPr>
        <p:spPr>
          <a:xfrm>
            <a:off x="457200" y="971550"/>
            <a:ext cx="8392200" cy="39468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b="1" lang="en" sz="2400"/>
              <a:t>L</a:t>
            </a:r>
            <a:r>
              <a:rPr lang="en" sz="2400"/>
              <a:t>atent </a:t>
            </a:r>
            <a:r>
              <a:rPr b="1" lang="en" sz="2400"/>
              <a:t>D</a:t>
            </a:r>
            <a:r>
              <a:rPr lang="en" sz="2400"/>
              <a:t>irichlet </a:t>
            </a:r>
            <a:r>
              <a:rPr b="1" lang="en" sz="2400"/>
              <a:t>A</a:t>
            </a:r>
            <a:r>
              <a:rPr lang="en" sz="2400"/>
              <a:t>llocation (</a:t>
            </a:r>
            <a:r>
              <a:rPr i="1" lang="en" sz="2400"/>
              <a:t>not</a:t>
            </a:r>
            <a:r>
              <a:rPr lang="en" sz="2400"/>
              <a:t> Latent Discriminant Analysis!)</a:t>
            </a:r>
            <a:endParaRPr sz="2400"/>
          </a:p>
          <a:p>
            <a:pPr indent="-381000" lvl="0" marL="457200" rtl="0" algn="l">
              <a:lnSpc>
                <a:spcPct val="100000"/>
              </a:lnSpc>
              <a:spcBef>
                <a:spcPts val="0"/>
              </a:spcBef>
              <a:spcAft>
                <a:spcPts val="0"/>
              </a:spcAft>
              <a:buClr>
                <a:schemeClr val="dk2"/>
              </a:buClr>
              <a:buSzPts val="2400"/>
              <a:buChar char="●"/>
            </a:pPr>
            <a:r>
              <a:rPr lang="en" sz="2400">
                <a:solidFill>
                  <a:schemeClr val="dk2"/>
                </a:solidFill>
              </a:rPr>
              <a:t>Document := bag of words</a:t>
            </a:r>
            <a:endParaRPr sz="2400">
              <a:solidFill>
                <a:schemeClr val="dk2"/>
              </a:solidFill>
            </a:endParaRPr>
          </a:p>
          <a:p>
            <a:pPr indent="-381000" lvl="0" marL="457200" marR="0" rtl="0" algn="l">
              <a:lnSpc>
                <a:spcPct val="100000"/>
              </a:lnSpc>
              <a:spcBef>
                <a:spcPts val="0"/>
              </a:spcBef>
              <a:spcAft>
                <a:spcPts val="0"/>
              </a:spcAft>
              <a:buSzPts val="2400"/>
              <a:buChar char="●"/>
            </a:pPr>
            <a:r>
              <a:rPr lang="en" sz="2400"/>
              <a:t>Topic</a:t>
            </a:r>
            <a:r>
              <a:rPr lang="en" sz="2400"/>
              <a:t> :=</a:t>
            </a:r>
            <a:r>
              <a:rPr lang="en" sz="2400"/>
              <a:t> probability distribution over words</a:t>
            </a:r>
            <a:endParaRPr sz="2400"/>
          </a:p>
          <a:p>
            <a:pPr indent="-381000" lvl="0" marL="457200" rtl="0" algn="l">
              <a:lnSpc>
                <a:spcPct val="100000"/>
              </a:lnSpc>
              <a:spcBef>
                <a:spcPts val="0"/>
              </a:spcBef>
              <a:spcAft>
                <a:spcPts val="0"/>
              </a:spcAft>
              <a:buClr>
                <a:schemeClr val="dk2"/>
              </a:buClr>
              <a:buSzPts val="2400"/>
              <a:buChar char="●"/>
            </a:pPr>
            <a:r>
              <a:rPr lang="en" sz="2400">
                <a:solidFill>
                  <a:schemeClr val="dk2"/>
                </a:solidFill>
              </a:rPr>
              <a:t>Each document has a (latent) distribution over topics</a:t>
            </a:r>
            <a:endParaRPr sz="2400">
              <a:solidFill>
                <a:schemeClr val="dk2"/>
              </a:solidFill>
            </a:endParaRPr>
          </a:p>
          <a:p>
            <a:pPr indent="-381000" lvl="0" marL="457200" marR="0" rtl="0" algn="l">
              <a:lnSpc>
                <a:spcPct val="100000"/>
              </a:lnSpc>
              <a:spcBef>
                <a:spcPts val="0"/>
              </a:spcBef>
              <a:spcAft>
                <a:spcPts val="0"/>
              </a:spcAft>
              <a:buSzPts val="2400"/>
              <a:buChar char="●"/>
            </a:pPr>
            <a:r>
              <a:rPr lang="en" sz="2400"/>
              <a:t>“Generative story” for generating a doc of length </a:t>
            </a:r>
            <a:r>
              <a:rPr i="1" lang="en" sz="2400"/>
              <a:t>n</a:t>
            </a:r>
            <a:r>
              <a:rPr lang="en" sz="2400"/>
              <a:t>:</a:t>
            </a:r>
            <a:br>
              <a:rPr lang="en" sz="2400"/>
            </a:br>
            <a:r>
              <a:rPr i="1" lang="en" sz="2400"/>
              <a:t>d</a:t>
            </a:r>
            <a:r>
              <a:rPr lang="en" sz="2400"/>
              <a:t> := sample a topic distribution for the doc (← “Dirichlet”)</a:t>
            </a:r>
            <a:br>
              <a:rPr lang="en" sz="2400"/>
            </a:br>
            <a:r>
              <a:rPr lang="en" sz="2400">
                <a:solidFill>
                  <a:schemeClr val="dk2"/>
                </a:solidFill>
              </a:rPr>
              <a:t>for </a:t>
            </a:r>
            <a:r>
              <a:rPr i="1" lang="en" sz="2400">
                <a:solidFill>
                  <a:schemeClr val="dk2"/>
                </a:solidFill>
              </a:rPr>
              <a:t>i</a:t>
            </a:r>
            <a:r>
              <a:rPr lang="en" sz="2400">
                <a:solidFill>
                  <a:schemeClr val="dk2"/>
                </a:solidFill>
              </a:rPr>
              <a:t> = 1, …, </a:t>
            </a:r>
            <a:r>
              <a:rPr i="1" lang="en" sz="2400">
                <a:solidFill>
                  <a:schemeClr val="dk2"/>
                </a:solidFill>
              </a:rPr>
              <a:t>n</a:t>
            </a:r>
            <a:br>
              <a:rPr lang="en" sz="2400"/>
            </a:br>
            <a:r>
              <a:rPr lang="en" sz="2400"/>
              <a:t>   </a:t>
            </a:r>
            <a:r>
              <a:rPr i="1" lang="en" sz="2400"/>
              <a:t>t</a:t>
            </a:r>
            <a:r>
              <a:rPr lang="en" sz="2400"/>
              <a:t> := sample a topic from topic distribution </a:t>
            </a:r>
            <a:r>
              <a:rPr i="1" lang="en" sz="2400"/>
              <a:t>d</a:t>
            </a:r>
            <a:br>
              <a:rPr lang="en" sz="2400"/>
            </a:br>
            <a:r>
              <a:rPr lang="en" sz="2400"/>
              <a:t>   </a:t>
            </a:r>
            <a:r>
              <a:rPr i="1" lang="en" sz="2400"/>
              <a:t>w</a:t>
            </a:r>
            <a:r>
              <a:rPr lang="en" sz="2400"/>
              <a:t> := sample a word from topic </a:t>
            </a:r>
            <a:r>
              <a:rPr i="1" lang="en" sz="2400"/>
              <a:t>t</a:t>
            </a:r>
            <a:br>
              <a:rPr lang="en" sz="2400"/>
            </a:br>
            <a:r>
              <a:rPr lang="en" sz="2400"/>
              <a:t>   Add </a:t>
            </a:r>
            <a:r>
              <a:rPr i="1" lang="en" sz="2400"/>
              <a:t>w</a:t>
            </a:r>
            <a:r>
              <a:rPr lang="en" sz="2400"/>
              <a:t> to the bag of words of the doc to be generated</a:t>
            </a:r>
            <a:endParaRPr sz="2400"/>
          </a:p>
        </p:txBody>
      </p:sp>
      <p:sp>
        <p:nvSpPr>
          <p:cNvPr id="770" name="Google Shape;770;p10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Nov 2022: the dawn of a new era</a:t>
            </a:r>
            <a:endParaRPr/>
          </a:p>
        </p:txBody>
      </p:sp>
      <p:sp>
        <p:nvSpPr>
          <p:cNvPr id="305" name="Google Shape;305;p5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06" name="Google Shape;306;p56"/>
          <p:cNvPicPr preferRelativeResize="0"/>
          <p:nvPr/>
        </p:nvPicPr>
        <p:blipFill>
          <a:blip r:embed="rId3">
            <a:alphaModFix/>
          </a:blip>
          <a:stretch>
            <a:fillRect/>
          </a:stretch>
        </p:blipFill>
        <p:spPr>
          <a:xfrm>
            <a:off x="1872375" y="1196028"/>
            <a:ext cx="5399246" cy="37753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76" name="Google Shape;776;p110"/>
          <p:cNvPicPr preferRelativeResize="0"/>
          <p:nvPr/>
        </p:nvPicPr>
        <p:blipFill>
          <a:blip r:embed="rId3">
            <a:alphaModFix/>
          </a:blip>
          <a:stretch>
            <a:fillRect/>
          </a:stretch>
        </p:blipFill>
        <p:spPr>
          <a:xfrm>
            <a:off x="0" y="0"/>
            <a:ext cx="9274213" cy="51434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1"/>
          <p:cNvSpPr txBox="1"/>
          <p:nvPr>
            <p:ph idx="1" type="body"/>
          </p:nvPr>
        </p:nvSpPr>
        <p:spPr>
          <a:xfrm>
            <a:off x="389000" y="971550"/>
            <a:ext cx="8565300" cy="39468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LDA is unsupervised (topics come out “magically”)</a:t>
            </a:r>
            <a:endParaRPr sz="2400"/>
          </a:p>
          <a:p>
            <a:pPr indent="-381000" lvl="0" marL="457200" marR="0" rtl="0" algn="l">
              <a:lnSpc>
                <a:spcPct val="100000"/>
              </a:lnSpc>
              <a:spcBef>
                <a:spcPts val="0"/>
              </a:spcBef>
              <a:spcAft>
                <a:spcPts val="0"/>
              </a:spcAft>
              <a:buSzPts val="2400"/>
              <a:buChar char="●"/>
            </a:pPr>
            <a:r>
              <a:rPr lang="en" sz="2400"/>
              <a:t>Input:</a:t>
            </a:r>
            <a:endParaRPr sz="2400"/>
          </a:p>
          <a:p>
            <a:pPr indent="-381000" lvl="1" marL="914400" marR="0" rtl="0" algn="l">
              <a:lnSpc>
                <a:spcPct val="100000"/>
              </a:lnSpc>
              <a:spcBef>
                <a:spcPts val="0"/>
              </a:spcBef>
              <a:spcAft>
                <a:spcPts val="0"/>
              </a:spcAft>
              <a:buSzPts val="2400"/>
              <a:buChar char="○"/>
            </a:pPr>
            <a:r>
              <a:rPr lang="en" sz="2400"/>
              <a:t>Docs represented as bags of words</a:t>
            </a:r>
            <a:endParaRPr sz="2400"/>
          </a:p>
          <a:p>
            <a:pPr indent="-381000" lvl="1" marL="914400" marR="0" rtl="0" algn="l">
              <a:lnSpc>
                <a:spcPct val="100000"/>
              </a:lnSpc>
              <a:spcBef>
                <a:spcPts val="0"/>
              </a:spcBef>
              <a:spcAft>
                <a:spcPts val="0"/>
              </a:spcAft>
              <a:buSzPts val="2400"/>
              <a:buChar char="○"/>
            </a:pPr>
            <a:r>
              <a:rPr lang="en" sz="2400"/>
              <a:t>Number </a:t>
            </a:r>
            <a:r>
              <a:rPr i="1" lang="en" sz="2400"/>
              <a:t>K</a:t>
            </a:r>
            <a:r>
              <a:rPr lang="en" sz="2400"/>
              <a:t> of topics</a:t>
            </a:r>
            <a:endParaRPr sz="2400"/>
          </a:p>
          <a:p>
            <a:pPr indent="-381000" lvl="0" marL="457200" marR="0" rtl="0" algn="l">
              <a:lnSpc>
                <a:spcPct val="100000"/>
              </a:lnSpc>
              <a:spcBef>
                <a:spcPts val="0"/>
              </a:spcBef>
              <a:spcAft>
                <a:spcPts val="0"/>
              </a:spcAft>
              <a:buSzPts val="2400"/>
              <a:buChar char="●"/>
            </a:pPr>
            <a:r>
              <a:rPr lang="en" sz="2400"/>
              <a:t>Output:</a:t>
            </a:r>
            <a:endParaRPr sz="2400"/>
          </a:p>
          <a:p>
            <a:pPr indent="-381000" lvl="1" marL="914400" marR="0" rtl="0" algn="l">
              <a:lnSpc>
                <a:spcPct val="100000"/>
              </a:lnSpc>
              <a:spcBef>
                <a:spcPts val="0"/>
              </a:spcBef>
              <a:spcAft>
                <a:spcPts val="0"/>
              </a:spcAft>
              <a:buSzPts val="2400"/>
              <a:buChar char="○"/>
            </a:pPr>
            <a:r>
              <a:rPr i="1" lang="en" sz="2400"/>
              <a:t>K</a:t>
            </a:r>
            <a:r>
              <a:rPr lang="en" sz="2400"/>
              <a:t> topics (distributions over words)</a:t>
            </a:r>
            <a:endParaRPr sz="2400"/>
          </a:p>
          <a:p>
            <a:pPr indent="-381000" lvl="1" marL="914400" marR="0" rtl="0" algn="l">
              <a:lnSpc>
                <a:spcPct val="100000"/>
              </a:lnSpc>
              <a:spcBef>
                <a:spcPts val="0"/>
              </a:spcBef>
              <a:spcAft>
                <a:spcPts val="0"/>
              </a:spcAft>
              <a:buSzPts val="2400"/>
              <a:buChar char="○"/>
            </a:pPr>
            <a:r>
              <a:rPr lang="en" sz="2400"/>
              <a:t>F</a:t>
            </a:r>
            <a:r>
              <a:rPr lang="en" sz="2400">
                <a:solidFill>
                  <a:schemeClr val="dk2"/>
                </a:solidFill>
              </a:rPr>
              <a:t>or each doc: d</a:t>
            </a:r>
            <a:r>
              <a:rPr lang="en" sz="2400"/>
              <a:t>istribution over </a:t>
            </a:r>
            <a:r>
              <a:rPr i="1" lang="en" sz="2400"/>
              <a:t>K</a:t>
            </a:r>
            <a:r>
              <a:rPr lang="en" sz="2400"/>
              <a:t> topics</a:t>
            </a:r>
            <a:endParaRPr sz="2400"/>
          </a:p>
          <a:p>
            <a:pPr indent="-381000" lvl="0" marL="457200" marR="0" rtl="0" algn="l">
              <a:lnSpc>
                <a:spcPct val="100000"/>
              </a:lnSpc>
              <a:spcBef>
                <a:spcPts val="0"/>
              </a:spcBef>
              <a:spcAft>
                <a:spcPts val="0"/>
              </a:spcAft>
              <a:buSzPts val="2400"/>
              <a:buChar char="●"/>
            </a:pPr>
            <a:r>
              <a:rPr lang="en" sz="2400" u="sng">
                <a:solidFill>
                  <a:schemeClr val="hlink"/>
                </a:solidFill>
                <a:hlinkClick r:id="rId3"/>
              </a:rPr>
              <a:t>How</a:t>
            </a:r>
            <a:r>
              <a:rPr lang="en" sz="2400"/>
              <a:t> is this done?</a:t>
            </a:r>
            <a:endParaRPr sz="2400"/>
          </a:p>
          <a:p>
            <a:pPr indent="-381000" lvl="1" marL="914400" marR="0" rtl="0" algn="l">
              <a:lnSpc>
                <a:spcPct val="100000"/>
              </a:lnSpc>
              <a:spcBef>
                <a:spcPts val="0"/>
              </a:spcBef>
              <a:spcAft>
                <a:spcPts val="0"/>
              </a:spcAft>
              <a:buSzPts val="2400"/>
              <a:buChar char="○"/>
            </a:pPr>
            <a:r>
              <a:rPr lang="en" sz="2400"/>
              <a:t>Find distributions (i.e., topics, docs) that maximize the likelihood of the observed documents (maximum likelihood)</a:t>
            </a:r>
            <a:endParaRPr sz="2400"/>
          </a:p>
        </p:txBody>
      </p:sp>
      <p:sp>
        <p:nvSpPr>
          <p:cNvPr id="782" name="Google Shape;782;p11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inference in LDA</a:t>
            </a:r>
            <a:endParaRPr/>
          </a:p>
        </p:txBody>
      </p:sp>
      <p:sp>
        <p:nvSpPr>
          <p:cNvPr id="783" name="Google Shape;783;p11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12"/>
          <p:cNvSpPr txBox="1"/>
          <p:nvPr>
            <p:ph idx="1" type="body"/>
          </p:nvPr>
        </p:nvSpPr>
        <p:spPr>
          <a:xfrm>
            <a:off x="457200" y="971550"/>
            <a:ext cx="8392200" cy="16197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“Which of these word pairs is more closely related?”</a:t>
            </a:r>
            <a:endParaRPr sz="2400"/>
          </a:p>
          <a:p>
            <a:pPr indent="-381000" lvl="1" marL="914400" marR="0" rtl="0" algn="l">
              <a:lnSpc>
                <a:spcPct val="100000"/>
              </a:lnSpc>
              <a:spcBef>
                <a:spcPts val="0"/>
              </a:spcBef>
              <a:spcAft>
                <a:spcPts val="0"/>
              </a:spcAft>
              <a:buSzPts val="2400"/>
              <a:buChar char="○"/>
            </a:pPr>
            <a:r>
              <a:rPr lang="en" sz="2400"/>
              <a:t>(car, bus)</a:t>
            </a:r>
            <a:endParaRPr sz="2400"/>
          </a:p>
          <a:p>
            <a:pPr indent="-381000" lvl="1" marL="914400" marR="0" rtl="0" algn="l">
              <a:lnSpc>
                <a:spcPct val="100000"/>
              </a:lnSpc>
              <a:spcBef>
                <a:spcPts val="0"/>
              </a:spcBef>
              <a:spcAft>
                <a:spcPts val="0"/>
              </a:spcAft>
              <a:buSzPts val="2400"/>
              <a:buChar char="○"/>
            </a:pPr>
            <a:r>
              <a:rPr lang="en" sz="2400"/>
              <a:t>(car, astronaut)</a:t>
            </a:r>
            <a:endParaRPr sz="2400"/>
          </a:p>
          <a:p>
            <a:pPr indent="-381000" lvl="0" marL="457200" marR="0" rtl="0" algn="l">
              <a:lnSpc>
                <a:spcPct val="100000"/>
              </a:lnSpc>
              <a:spcBef>
                <a:spcPts val="0"/>
              </a:spcBef>
              <a:spcAft>
                <a:spcPts val="0"/>
              </a:spcAft>
              <a:buSzPts val="2400"/>
              <a:buChar char="●"/>
            </a:pPr>
            <a:r>
              <a:rPr lang="en" sz="2400"/>
              <a:t>How to quantify this?</a:t>
            </a:r>
            <a:endParaRPr sz="2400"/>
          </a:p>
        </p:txBody>
      </p:sp>
      <p:sp>
        <p:nvSpPr>
          <p:cNvPr id="789" name="Google Shape;789;p11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a:t>
            </a:r>
            <a:endParaRPr/>
          </a:p>
        </p:txBody>
      </p:sp>
      <p:sp>
        <p:nvSpPr>
          <p:cNvPr id="790" name="Google Shape;790;p11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791" name="Google Shape;791;p112"/>
          <p:cNvGrpSpPr/>
          <p:nvPr/>
        </p:nvGrpSpPr>
        <p:grpSpPr>
          <a:xfrm>
            <a:off x="6410356" y="2439600"/>
            <a:ext cx="2642496" cy="1973413"/>
            <a:chOff x="6410356" y="2439600"/>
            <a:chExt cx="2642496" cy="1973413"/>
          </a:xfrm>
        </p:grpSpPr>
        <p:sp>
          <p:nvSpPr>
            <p:cNvPr id="792" name="Google Shape;792;p112"/>
            <p:cNvSpPr/>
            <p:nvPr/>
          </p:nvSpPr>
          <p:spPr>
            <a:xfrm>
              <a:off x="7088452" y="2812813"/>
              <a:ext cx="1964400" cy="16002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4000">
                  <a:latin typeface="Calibri"/>
                  <a:ea typeface="Calibri"/>
                  <a:cs typeface="Calibri"/>
                  <a:sym typeface="Calibri"/>
                </a:rPr>
                <a:t>TF-IDF</a:t>
              </a:r>
              <a:endParaRPr/>
            </a:p>
          </p:txBody>
        </p:sp>
        <p:sp>
          <p:nvSpPr>
            <p:cNvPr id="793" name="Google Shape;793;p112"/>
            <p:cNvSpPr txBox="1"/>
            <p:nvPr/>
          </p:nvSpPr>
          <p:spPr>
            <a:xfrm>
              <a:off x="7268649" y="2439600"/>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794" name="Google Shape;794;p112"/>
            <p:cNvSpPr txBox="1"/>
            <p:nvPr/>
          </p:nvSpPr>
          <p:spPr>
            <a:xfrm flipH="1">
              <a:off x="6410356" y="3395600"/>
              <a:ext cx="620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docs</a:t>
              </a:r>
              <a:endParaRPr sz="1800">
                <a:solidFill>
                  <a:srgbClr val="000000"/>
                </a:solidFill>
                <a:latin typeface="Calibri"/>
                <a:ea typeface="Calibri"/>
                <a:cs typeface="Calibri"/>
                <a:sym typeface="Calibri"/>
              </a:endParaRPr>
            </a:p>
          </p:txBody>
        </p:sp>
      </p:grpSp>
      <p:sp>
        <p:nvSpPr>
          <p:cNvPr id="795" name="Google Shape;795;p112"/>
          <p:cNvSpPr txBox="1"/>
          <p:nvPr>
            <p:ph idx="1" type="body"/>
          </p:nvPr>
        </p:nvSpPr>
        <p:spPr>
          <a:xfrm>
            <a:off x="457200" y="2419350"/>
            <a:ext cx="8392200" cy="12705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Detour:</a:t>
            </a:r>
            <a:endParaRPr sz="2400"/>
          </a:p>
          <a:p>
            <a:pPr indent="-381000" lvl="1" marL="914400" marR="0" rtl="0" algn="l">
              <a:lnSpc>
                <a:spcPct val="100000"/>
              </a:lnSpc>
              <a:spcBef>
                <a:spcPts val="0"/>
              </a:spcBef>
              <a:spcAft>
                <a:spcPts val="0"/>
              </a:spcAft>
              <a:buSzPts val="2400"/>
              <a:buChar char="○"/>
            </a:pPr>
            <a:r>
              <a:rPr lang="en" sz="2400"/>
              <a:t>How to quantify closeness of two docs?</a:t>
            </a:r>
            <a:endParaRPr sz="2400"/>
          </a:p>
          <a:p>
            <a:pPr indent="-381000" lvl="1" marL="914400" marR="0" rtl="0" algn="l">
              <a:lnSpc>
                <a:spcPct val="100000"/>
              </a:lnSpc>
              <a:spcBef>
                <a:spcPts val="0"/>
              </a:spcBef>
              <a:spcAft>
                <a:spcPts val="0"/>
              </a:spcAft>
              <a:buSzPts val="2400"/>
              <a:buChar char="○"/>
            </a:pPr>
            <a:r>
              <a:rPr lang="en" sz="2400"/>
              <a:t>E.g., cosine of </a:t>
            </a:r>
            <a:r>
              <a:rPr b="1" lang="en" sz="2400"/>
              <a:t>rows</a:t>
            </a:r>
            <a:r>
              <a:rPr lang="en" sz="2400"/>
              <a:t> of TF-IDF matrix</a:t>
            </a:r>
            <a:endParaRPr sz="2400"/>
          </a:p>
        </p:txBody>
      </p:sp>
      <p:sp>
        <p:nvSpPr>
          <p:cNvPr id="796" name="Google Shape;796;p112"/>
          <p:cNvSpPr txBox="1"/>
          <p:nvPr>
            <p:ph idx="1" type="body"/>
          </p:nvPr>
        </p:nvSpPr>
        <p:spPr>
          <a:xfrm>
            <a:off x="457200" y="3539197"/>
            <a:ext cx="8392200" cy="13560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Retour:</a:t>
            </a:r>
            <a:endParaRPr sz="2400"/>
          </a:p>
          <a:p>
            <a:pPr indent="-381000" lvl="1" marL="914400" marR="0" rtl="0" algn="l">
              <a:lnSpc>
                <a:spcPct val="100000"/>
              </a:lnSpc>
              <a:spcBef>
                <a:spcPts val="0"/>
              </a:spcBef>
              <a:spcAft>
                <a:spcPts val="0"/>
              </a:spcAft>
              <a:buSzPts val="2400"/>
              <a:buChar char="○"/>
            </a:pPr>
            <a:r>
              <a:rPr lang="en" sz="2400">
                <a:solidFill>
                  <a:schemeClr val="dk2"/>
                </a:solidFill>
              </a:rPr>
              <a:t>How to quantify closeness of two words?</a:t>
            </a:r>
            <a:endParaRPr sz="2400">
              <a:solidFill>
                <a:schemeClr val="dk2"/>
              </a:solidFill>
            </a:endParaRPr>
          </a:p>
          <a:p>
            <a:pPr indent="-381000" lvl="1" marL="914400" rtl="0" algn="l">
              <a:lnSpc>
                <a:spcPct val="100000"/>
              </a:lnSpc>
              <a:spcBef>
                <a:spcPts val="0"/>
              </a:spcBef>
              <a:spcAft>
                <a:spcPts val="0"/>
              </a:spcAft>
              <a:buClr>
                <a:schemeClr val="dk2"/>
              </a:buClr>
              <a:buSzPts val="2400"/>
              <a:buChar char="○"/>
            </a:pPr>
            <a:r>
              <a:rPr lang="en" sz="2400">
                <a:solidFill>
                  <a:schemeClr val="dk2"/>
                </a:solidFill>
              </a:rPr>
              <a:t>E.g., cosine of </a:t>
            </a:r>
            <a:r>
              <a:rPr b="1" lang="en" sz="2400">
                <a:solidFill>
                  <a:schemeClr val="dk2"/>
                </a:solidFill>
              </a:rPr>
              <a:t>cols</a:t>
            </a:r>
            <a:r>
              <a:rPr lang="en" sz="2400">
                <a:solidFill>
                  <a:schemeClr val="dk2"/>
                </a:solidFill>
              </a:rPr>
              <a:t> of TF-IDF matrix</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3"/>
          <p:cNvSpPr txBox="1"/>
          <p:nvPr>
            <p:ph idx="1" type="body"/>
          </p:nvPr>
        </p:nvSpPr>
        <p:spPr>
          <a:xfrm>
            <a:off x="402650" y="971550"/>
            <a:ext cx="8446800" cy="39468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Two</a:t>
            </a:r>
            <a:r>
              <a:rPr lang="en" sz="2400"/>
              <a:t> </a:t>
            </a:r>
            <a:r>
              <a:rPr lang="en" sz="2400"/>
              <a:t>docs (i.e., rows of TF-IDF matrix)</a:t>
            </a:r>
            <a:endParaRPr sz="2400"/>
          </a:p>
          <a:p>
            <a:pPr indent="-381000" lvl="1" marL="914400" marR="0" rtl="0" algn="l">
              <a:lnSpc>
                <a:spcPct val="100000"/>
              </a:lnSpc>
              <a:spcBef>
                <a:spcPts val="0"/>
              </a:spcBef>
              <a:spcAft>
                <a:spcPts val="0"/>
              </a:spcAft>
              <a:buSzPts val="2400"/>
              <a:buChar char="○"/>
            </a:pPr>
            <a:r>
              <a:rPr lang="en" sz="2400"/>
              <a:t>“Do you love men?”</a:t>
            </a:r>
            <a:endParaRPr sz="2400"/>
          </a:p>
          <a:p>
            <a:pPr indent="-381000" lvl="1" marL="914400" marR="0" rtl="0" algn="l">
              <a:lnSpc>
                <a:spcPct val="100000"/>
              </a:lnSpc>
              <a:spcBef>
                <a:spcPts val="0"/>
              </a:spcBef>
              <a:spcAft>
                <a:spcPts val="0"/>
              </a:spcAft>
              <a:buSzPts val="2400"/>
              <a:buChar char="○"/>
            </a:pPr>
            <a:r>
              <a:rPr lang="en" sz="2400"/>
              <a:t>“Adorest thou the likes of Adam?”</a:t>
            </a:r>
            <a:endParaRPr sz="2400"/>
          </a:p>
          <a:p>
            <a:pPr indent="-381000" lvl="1" marL="914400" marR="0" rtl="0" algn="l">
              <a:lnSpc>
                <a:spcPct val="100000"/>
              </a:lnSpc>
              <a:spcBef>
                <a:spcPts val="0"/>
              </a:spcBef>
              <a:spcAft>
                <a:spcPts val="0"/>
              </a:spcAft>
              <a:buSzPts val="2400"/>
              <a:buChar char="○"/>
            </a:pPr>
            <a:r>
              <a:rPr lang="en" sz="2400"/>
              <a:t>Cosine of row vectors of TF-IDF matrix == 0</a:t>
            </a:r>
            <a:endParaRPr sz="2400"/>
          </a:p>
          <a:p>
            <a:pPr indent="-381000" lvl="0" marL="457200" marR="0" rtl="0" algn="l">
              <a:lnSpc>
                <a:spcPct val="100000"/>
              </a:lnSpc>
              <a:spcBef>
                <a:spcPts val="0"/>
              </a:spcBef>
              <a:spcAft>
                <a:spcPts val="0"/>
              </a:spcAft>
              <a:buSzPts val="2400"/>
              <a:buChar char="●"/>
            </a:pPr>
            <a:r>
              <a:rPr lang="en" sz="2400"/>
              <a:t>Same problem when comparing two words (i.e., cols of matrix)</a:t>
            </a:r>
            <a:endParaRPr sz="2400"/>
          </a:p>
          <a:p>
            <a:pPr indent="-381000" lvl="0" marL="457200" marR="0" rtl="0" algn="l">
              <a:lnSpc>
                <a:spcPct val="100000"/>
              </a:lnSpc>
              <a:spcBef>
                <a:spcPts val="0"/>
              </a:spcBef>
              <a:spcAft>
                <a:spcPts val="0"/>
              </a:spcAft>
              <a:buSzPts val="2400"/>
              <a:buChar char="●"/>
            </a:pPr>
            <a:r>
              <a:rPr lang="en" sz="2400"/>
              <a:t>Solution:</a:t>
            </a:r>
            <a:endParaRPr sz="2400"/>
          </a:p>
          <a:p>
            <a:pPr indent="-381000" lvl="1" marL="914400" marR="0" rtl="0" algn="l">
              <a:lnSpc>
                <a:spcPct val="100000"/>
              </a:lnSpc>
              <a:spcBef>
                <a:spcPts val="0"/>
              </a:spcBef>
              <a:spcAft>
                <a:spcPts val="0"/>
              </a:spcAft>
              <a:buSzPts val="2400"/>
              <a:buChar char="○"/>
            </a:pPr>
            <a:r>
              <a:rPr lang="en" sz="2400"/>
              <a:t>Move from sparse to dense vectors</a:t>
            </a:r>
            <a:endParaRPr sz="2400"/>
          </a:p>
          <a:p>
            <a:pPr indent="-381000" lvl="1" marL="914400" marR="0" rtl="0" algn="l">
              <a:lnSpc>
                <a:spcPct val="100000"/>
              </a:lnSpc>
              <a:spcBef>
                <a:spcPts val="0"/>
              </a:spcBef>
              <a:spcAft>
                <a:spcPts val="0"/>
              </a:spcAft>
              <a:buSzPts val="2400"/>
              <a:buChar char="○"/>
            </a:pPr>
            <a:r>
              <a:rPr lang="en" sz="2400"/>
              <a:t>But how?</a:t>
            </a:r>
            <a:endParaRPr sz="2400"/>
          </a:p>
        </p:txBody>
      </p:sp>
      <p:sp>
        <p:nvSpPr>
          <p:cNvPr id="802" name="Google Shape;802;p11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Sparsity in TF-IDF matrix</a:t>
            </a:r>
            <a:endParaRPr/>
          </a:p>
        </p:txBody>
      </p:sp>
      <p:sp>
        <p:nvSpPr>
          <p:cNvPr id="803" name="Google Shape;803;p11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04" name="Google Shape;804;p113"/>
          <p:cNvPicPr preferRelativeResize="0"/>
          <p:nvPr/>
        </p:nvPicPr>
        <p:blipFill>
          <a:blip r:embed="rId3">
            <a:alphaModFix/>
          </a:blip>
          <a:stretch>
            <a:fillRect/>
          </a:stretch>
        </p:blipFill>
        <p:spPr>
          <a:xfrm>
            <a:off x="5401525" y="3786262"/>
            <a:ext cx="3583598" cy="937238"/>
          </a:xfrm>
          <a:prstGeom prst="rect">
            <a:avLst/>
          </a:prstGeom>
          <a:noFill/>
          <a:ln>
            <a:noFill/>
          </a:ln>
        </p:spPr>
      </p:pic>
      <p:sp>
        <p:nvSpPr>
          <p:cNvPr id="805" name="Google Shape;805;p113"/>
          <p:cNvSpPr txBox="1"/>
          <p:nvPr>
            <p:ph idx="1" type="body"/>
          </p:nvPr>
        </p:nvSpPr>
        <p:spPr>
          <a:xfrm>
            <a:off x="404682" y="3867150"/>
            <a:ext cx="8392200" cy="718500"/>
          </a:xfrm>
          <a:prstGeom prst="rect">
            <a:avLst/>
          </a:prstGeom>
        </p:spPr>
        <p:txBody>
          <a:bodyPr anchorCtr="0" anchor="t" bIns="91425" lIns="91425" spcFirstLastPara="1" rIns="91425" wrap="square" tIns="91425">
            <a:noAutofit/>
          </a:bodyPr>
          <a:lstStyle/>
          <a:p>
            <a:pPr indent="-381000" lvl="1" marL="914400" marR="0" rtl="0" algn="l">
              <a:lnSpc>
                <a:spcPct val="100000"/>
              </a:lnSpc>
              <a:spcBef>
                <a:spcPts val="0"/>
              </a:spcBef>
              <a:spcAft>
                <a:spcPts val="0"/>
              </a:spcAft>
              <a:buSzPts val="2400"/>
              <a:buChar char="○"/>
            </a:pPr>
            <a:r>
              <a:rPr lang="en" sz="2400"/>
              <a:t>Latent semantic analysis (LSA)!</a:t>
            </a:r>
            <a:endParaRPr sz="2400"/>
          </a:p>
          <a:p>
            <a:pPr indent="-381000" lvl="2" marL="1371600" marR="0" rtl="0" algn="l">
              <a:lnSpc>
                <a:spcPct val="100000"/>
              </a:lnSpc>
              <a:spcBef>
                <a:spcPts val="0"/>
              </a:spcBef>
              <a:spcAft>
                <a:spcPts val="0"/>
              </a:spcAft>
              <a:buSzPts val="2400"/>
              <a:buChar char="■"/>
            </a:pPr>
            <a:r>
              <a:rPr lang="en"/>
              <a:t>Use columns of </a:t>
            </a:r>
            <a:r>
              <a:rPr i="1" lang="en"/>
              <a:t>B</a:t>
            </a:r>
            <a:r>
              <a:rPr lang="en"/>
              <a:t> as dense</a:t>
            </a:r>
            <a:br>
              <a:rPr lang="en"/>
            </a:br>
            <a:r>
              <a:rPr lang="en"/>
              <a:t>vectors representing words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
                                        <p:tgtEl>
                                          <p:spTgt spid="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4"/>
          <p:cNvSpPr txBox="1"/>
          <p:nvPr>
            <p:ph idx="1" type="body"/>
          </p:nvPr>
        </p:nvSpPr>
        <p:spPr>
          <a:xfrm>
            <a:off x="228600" y="971550"/>
            <a:ext cx="8392200" cy="39468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Columns of TF-IDF matrix (sparse)</a:t>
            </a:r>
            <a:br>
              <a:rPr lang="en" sz="2400"/>
            </a:br>
            <a:r>
              <a:rPr lang="en" sz="2400"/>
              <a:t>or of word-by-topic matrix B (dense)</a:t>
            </a:r>
            <a:endParaRPr sz="2400"/>
          </a:p>
          <a:p>
            <a:pPr indent="-381000" lvl="0" marL="457200" marR="0" rtl="0" algn="l">
              <a:lnSpc>
                <a:spcPct val="100000"/>
              </a:lnSpc>
              <a:spcBef>
                <a:spcPts val="0"/>
              </a:spcBef>
              <a:spcAft>
                <a:spcPts val="0"/>
              </a:spcAft>
              <a:buSzPts val="2400"/>
              <a:buChar char="●"/>
            </a:pPr>
            <a:r>
              <a:rPr lang="en" sz="2400"/>
              <a:t>Problem:</a:t>
            </a:r>
            <a:endParaRPr sz="2400"/>
          </a:p>
          <a:p>
            <a:pPr indent="-381000" lvl="1" marL="914400" marR="0" rtl="0" algn="l">
              <a:lnSpc>
                <a:spcPct val="100000"/>
              </a:lnSpc>
              <a:spcBef>
                <a:spcPts val="0"/>
              </a:spcBef>
              <a:spcAft>
                <a:spcPts val="0"/>
              </a:spcAft>
              <a:buSzPts val="2400"/>
              <a:buChar char="○"/>
            </a:pPr>
            <a:r>
              <a:rPr lang="en" sz="2400"/>
              <a:t>Entire doc treated as one bag of words</a:t>
            </a:r>
            <a:endParaRPr sz="2400"/>
          </a:p>
          <a:p>
            <a:pPr indent="-381000" lvl="1" marL="914400" marR="0" rtl="0" algn="l">
              <a:lnSpc>
                <a:spcPct val="100000"/>
              </a:lnSpc>
              <a:spcBef>
                <a:spcPts val="0"/>
              </a:spcBef>
              <a:spcAft>
                <a:spcPts val="0"/>
              </a:spcAft>
              <a:buSzPts val="2400"/>
              <a:buChar char="○"/>
            </a:pPr>
            <a:r>
              <a:rPr lang="en" sz="2400"/>
              <a:t>All information about word proximity, syntax, etc., is lost</a:t>
            </a:r>
            <a:endParaRPr sz="2400"/>
          </a:p>
          <a:p>
            <a:pPr indent="-381000" lvl="0" marL="457200" marR="0" rtl="0" algn="l">
              <a:lnSpc>
                <a:spcPct val="100000"/>
              </a:lnSpc>
              <a:spcBef>
                <a:spcPts val="0"/>
              </a:spcBef>
              <a:spcAft>
                <a:spcPts val="0"/>
              </a:spcAft>
              <a:buSzPts val="2400"/>
              <a:buChar char="●"/>
            </a:pPr>
            <a:r>
              <a:rPr lang="en" sz="2400"/>
              <a:t>Solution:</a:t>
            </a:r>
            <a:endParaRPr sz="2400"/>
          </a:p>
          <a:p>
            <a:pPr indent="-381000" lvl="1" marL="914400" marR="0" rtl="0" algn="l">
              <a:lnSpc>
                <a:spcPct val="100000"/>
              </a:lnSpc>
              <a:spcBef>
                <a:spcPts val="0"/>
              </a:spcBef>
              <a:spcAft>
                <a:spcPts val="0"/>
              </a:spcAft>
              <a:buSzPts val="2400"/>
              <a:buChar char="○"/>
            </a:pPr>
            <a:r>
              <a:rPr lang="en" sz="2400"/>
              <a:t>Instead of full docs, consider local contexts:</a:t>
            </a:r>
            <a:br>
              <a:rPr lang="en" sz="2400"/>
            </a:br>
            <a:r>
              <a:rPr lang="en" sz="2400"/>
              <a:t>windows of </a:t>
            </a:r>
            <a:r>
              <a:rPr i="1" lang="en" sz="2400"/>
              <a:t>L</a:t>
            </a:r>
            <a:r>
              <a:rPr lang="en" sz="2400"/>
              <a:t> (e.g., 3) consecutive words to</a:t>
            </a:r>
            <a:br>
              <a:rPr lang="en" sz="2400"/>
            </a:br>
            <a:r>
              <a:rPr lang="en" sz="2400">
                <a:solidFill>
                  <a:srgbClr val="6D9EEB"/>
                </a:solidFill>
              </a:rPr>
              <a:t>l</a:t>
            </a:r>
            <a:r>
              <a:rPr lang="en" sz="2400">
                <a:solidFill>
                  <a:srgbClr val="6D9EEB"/>
                </a:solidFill>
              </a:rPr>
              <a:t>eft and right</a:t>
            </a:r>
            <a:r>
              <a:rPr lang="en" sz="2400"/>
              <a:t> of </a:t>
            </a:r>
            <a:r>
              <a:rPr lang="en" sz="2400">
                <a:solidFill>
                  <a:srgbClr val="E69138"/>
                </a:solidFill>
              </a:rPr>
              <a:t>the target word</a:t>
            </a:r>
            <a:endParaRPr sz="2400">
              <a:solidFill>
                <a:srgbClr val="E69138"/>
              </a:solidFill>
            </a:endParaRPr>
          </a:p>
          <a:p>
            <a:pPr indent="-381000" lvl="1" marL="914400" marR="0" rtl="0" algn="l">
              <a:lnSpc>
                <a:spcPct val="100000"/>
              </a:lnSpc>
              <a:spcBef>
                <a:spcPts val="0"/>
              </a:spcBef>
              <a:spcAft>
                <a:spcPts val="0"/>
              </a:spcAft>
              <a:buSzPts val="2400"/>
              <a:buChar char="○"/>
            </a:pPr>
            <a:r>
              <a:rPr lang="en" sz="2400"/>
              <a:t>Rows of matrix: not docs, but contexts</a:t>
            </a:r>
            <a:endParaRPr sz="2400"/>
          </a:p>
        </p:txBody>
      </p:sp>
      <p:sp>
        <p:nvSpPr>
          <p:cNvPr id="811" name="Google Shape;811;p11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12" name="Google Shape;812;p114"/>
          <p:cNvPicPr preferRelativeResize="0"/>
          <p:nvPr/>
        </p:nvPicPr>
        <p:blipFill>
          <a:blip r:embed="rId3">
            <a:alphaModFix/>
          </a:blip>
          <a:stretch>
            <a:fillRect/>
          </a:stretch>
        </p:blipFill>
        <p:spPr>
          <a:xfrm>
            <a:off x="5517750" y="966762"/>
            <a:ext cx="3583598" cy="937238"/>
          </a:xfrm>
          <a:prstGeom prst="rect">
            <a:avLst/>
          </a:prstGeom>
          <a:noFill/>
          <a:ln>
            <a:noFill/>
          </a:ln>
        </p:spPr>
      </p:pic>
      <p:sp>
        <p:nvSpPr>
          <p:cNvPr id="813" name="Google Shape;813;p11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 vectors”</a:t>
            </a:r>
            <a:endParaRPr/>
          </a:p>
        </p:txBody>
      </p:sp>
      <p:sp>
        <p:nvSpPr>
          <p:cNvPr id="814" name="Google Shape;814;p114"/>
          <p:cNvSpPr txBox="1"/>
          <p:nvPr/>
        </p:nvSpPr>
        <p:spPr>
          <a:xfrm>
            <a:off x="7268649" y="3125400"/>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815" name="Google Shape;815;p114"/>
          <p:cNvSpPr txBox="1"/>
          <p:nvPr/>
        </p:nvSpPr>
        <p:spPr>
          <a:xfrm flipH="1">
            <a:off x="6089350" y="4081400"/>
            <a:ext cx="10173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A61C00"/>
                </a:solidFill>
                <a:latin typeface="Calibri"/>
                <a:ea typeface="Calibri"/>
                <a:cs typeface="Calibri"/>
                <a:sym typeface="Calibri"/>
              </a:rPr>
              <a:t>contexts</a:t>
            </a:r>
            <a:endParaRPr sz="1800">
              <a:solidFill>
                <a:srgbClr val="A61C00"/>
              </a:solidFill>
              <a:latin typeface="Calibri"/>
              <a:ea typeface="Calibri"/>
              <a:cs typeface="Calibri"/>
              <a:sym typeface="Calibri"/>
            </a:endParaRPr>
          </a:p>
        </p:txBody>
      </p:sp>
      <p:sp>
        <p:nvSpPr>
          <p:cNvPr id="816" name="Google Shape;816;p114"/>
          <p:cNvSpPr/>
          <p:nvPr/>
        </p:nvSpPr>
        <p:spPr>
          <a:xfrm>
            <a:off x="7012252" y="3427290"/>
            <a:ext cx="1964400" cy="16002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4000">
                <a:latin typeface="Calibri"/>
                <a:ea typeface="Calibri"/>
                <a:cs typeface="Calibri"/>
                <a:sym typeface="Calibri"/>
              </a:rPr>
              <a:t>M</a:t>
            </a:r>
            <a:endParaRPr i="1"/>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5"/>
          <p:cNvSpPr txBox="1"/>
          <p:nvPr>
            <p:ph idx="1" type="body"/>
          </p:nvPr>
        </p:nvSpPr>
        <p:spPr>
          <a:xfrm>
            <a:off x="457200" y="3855788"/>
            <a:ext cx="8392200" cy="16713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u="sng">
                <a:solidFill>
                  <a:schemeClr val="hlink"/>
                </a:solidFill>
                <a:hlinkClick r:id="rId3"/>
              </a:rPr>
              <a:t>word2vec</a:t>
            </a:r>
            <a:r>
              <a:rPr lang="en" sz="2400"/>
              <a:t>: factor PMI</a:t>
            </a:r>
            <a:br>
              <a:rPr lang="en" sz="2400"/>
            </a:br>
            <a:r>
              <a:rPr lang="en" sz="2400"/>
              <a:t>m</a:t>
            </a:r>
            <a:r>
              <a:rPr lang="en" sz="2400"/>
              <a:t>atrix and use columns</a:t>
            </a:r>
            <a:br>
              <a:rPr lang="en" sz="2400"/>
            </a:br>
            <a:r>
              <a:rPr lang="en" sz="2400"/>
              <a:t>of </a:t>
            </a:r>
            <a:r>
              <a:rPr i="1" lang="en" sz="2400"/>
              <a:t>B</a:t>
            </a:r>
            <a:r>
              <a:rPr lang="en" sz="2400"/>
              <a:t> as word vectors</a:t>
            </a:r>
            <a:br>
              <a:rPr lang="en" sz="2400"/>
            </a:br>
            <a:endParaRPr sz="2400"/>
          </a:p>
        </p:txBody>
      </p:sp>
      <p:sp>
        <p:nvSpPr>
          <p:cNvPr id="822" name="Google Shape;822;p115"/>
          <p:cNvSpPr txBox="1"/>
          <p:nvPr>
            <p:ph idx="1" type="body"/>
          </p:nvPr>
        </p:nvSpPr>
        <p:spPr>
          <a:xfrm>
            <a:off x="457200" y="971550"/>
            <a:ext cx="8392200" cy="4848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What to use as entries of word/context matrix?</a:t>
            </a:r>
            <a:endParaRPr sz="2400"/>
          </a:p>
        </p:txBody>
      </p:sp>
      <p:pic>
        <p:nvPicPr>
          <p:cNvPr id="823" name="Google Shape;823;p115"/>
          <p:cNvPicPr preferRelativeResize="0"/>
          <p:nvPr/>
        </p:nvPicPr>
        <p:blipFill>
          <a:blip r:embed="rId4">
            <a:alphaModFix/>
          </a:blip>
          <a:stretch>
            <a:fillRect/>
          </a:stretch>
        </p:blipFill>
        <p:spPr>
          <a:xfrm>
            <a:off x="4156414" y="3855800"/>
            <a:ext cx="4972634" cy="1173376"/>
          </a:xfrm>
          <a:prstGeom prst="rect">
            <a:avLst/>
          </a:prstGeom>
          <a:noFill/>
          <a:ln>
            <a:noFill/>
          </a:ln>
        </p:spPr>
      </p:pic>
      <p:sp>
        <p:nvSpPr>
          <p:cNvPr id="824" name="Google Shape;824;p11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25" name="Google Shape;825;p11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 vectors”</a:t>
            </a:r>
            <a:endParaRPr/>
          </a:p>
        </p:txBody>
      </p:sp>
      <p:sp>
        <p:nvSpPr>
          <p:cNvPr id="826" name="Google Shape;826;p115"/>
          <p:cNvSpPr txBox="1"/>
          <p:nvPr/>
        </p:nvSpPr>
        <p:spPr>
          <a:xfrm>
            <a:off x="7268649" y="-75000"/>
            <a:ext cx="15003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words</a:t>
            </a:r>
            <a:endParaRPr sz="1800">
              <a:solidFill>
                <a:srgbClr val="000000"/>
              </a:solidFill>
              <a:latin typeface="Calibri"/>
              <a:ea typeface="Calibri"/>
              <a:cs typeface="Calibri"/>
              <a:sym typeface="Calibri"/>
            </a:endParaRPr>
          </a:p>
        </p:txBody>
      </p:sp>
      <p:sp>
        <p:nvSpPr>
          <p:cNvPr id="827" name="Google Shape;827;p115"/>
          <p:cNvSpPr txBox="1"/>
          <p:nvPr/>
        </p:nvSpPr>
        <p:spPr>
          <a:xfrm flipH="1">
            <a:off x="6165550" y="728600"/>
            <a:ext cx="10173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A61C00"/>
                </a:solidFill>
                <a:latin typeface="Calibri"/>
                <a:ea typeface="Calibri"/>
                <a:cs typeface="Calibri"/>
                <a:sym typeface="Calibri"/>
              </a:rPr>
              <a:t>contexts</a:t>
            </a:r>
            <a:endParaRPr sz="1800">
              <a:solidFill>
                <a:srgbClr val="A61C00"/>
              </a:solidFill>
              <a:latin typeface="Calibri"/>
              <a:ea typeface="Calibri"/>
              <a:cs typeface="Calibri"/>
              <a:sym typeface="Calibri"/>
            </a:endParaRPr>
          </a:p>
        </p:txBody>
      </p:sp>
      <p:sp>
        <p:nvSpPr>
          <p:cNvPr id="828" name="Google Shape;828;p115"/>
          <p:cNvSpPr/>
          <p:nvPr/>
        </p:nvSpPr>
        <p:spPr>
          <a:xfrm>
            <a:off x="7088452" y="226890"/>
            <a:ext cx="1964400" cy="1600200"/>
          </a:xfrm>
          <a:prstGeom prst="rect">
            <a:avLst/>
          </a:prstGeom>
          <a:solidFill>
            <a:srgbClr val="DCEFF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4000">
                <a:latin typeface="Calibri"/>
                <a:ea typeface="Calibri"/>
                <a:cs typeface="Calibri"/>
                <a:sym typeface="Calibri"/>
              </a:rPr>
              <a:t>M</a:t>
            </a:r>
            <a:endParaRPr i="1"/>
          </a:p>
        </p:txBody>
      </p:sp>
      <p:pic>
        <p:nvPicPr>
          <p:cNvPr id="829" name="Google Shape;829;p115"/>
          <p:cNvPicPr preferRelativeResize="0"/>
          <p:nvPr/>
        </p:nvPicPr>
        <p:blipFill>
          <a:blip r:embed="rId5">
            <a:alphaModFix/>
          </a:blip>
          <a:stretch>
            <a:fillRect/>
          </a:stretch>
        </p:blipFill>
        <p:spPr>
          <a:xfrm>
            <a:off x="3539350" y="2857650"/>
            <a:ext cx="1588051" cy="484800"/>
          </a:xfrm>
          <a:prstGeom prst="rect">
            <a:avLst/>
          </a:prstGeom>
          <a:noFill/>
          <a:ln>
            <a:noFill/>
          </a:ln>
        </p:spPr>
      </p:pic>
      <p:sp>
        <p:nvSpPr>
          <p:cNvPr id="830" name="Google Shape;830;p115"/>
          <p:cNvSpPr/>
          <p:nvPr/>
        </p:nvSpPr>
        <p:spPr>
          <a:xfrm>
            <a:off x="7471250" y="4054212"/>
            <a:ext cx="63300" cy="3900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5"/>
          <p:cNvSpPr txBox="1"/>
          <p:nvPr>
            <p:ph idx="1" type="body"/>
          </p:nvPr>
        </p:nvSpPr>
        <p:spPr>
          <a:xfrm>
            <a:off x="457200" y="1331007"/>
            <a:ext cx="8392200" cy="8574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Straightforward: same as TF-IDF, but with</a:t>
            </a:r>
            <a:br>
              <a:rPr lang="en" sz="2400"/>
            </a:br>
            <a:r>
              <a:rPr lang="en" sz="2400"/>
              <a:t>contexts </a:t>
            </a:r>
            <a:r>
              <a:rPr lang="en" sz="2400"/>
              <a:t>as “pseudo-docs”</a:t>
            </a:r>
            <a:r>
              <a:rPr lang="en" sz="2400"/>
              <a:t>: </a:t>
            </a:r>
            <a:r>
              <a:rPr i="1" lang="en" sz="2400"/>
              <a:t>M</a:t>
            </a:r>
            <a:r>
              <a:rPr lang="en" sz="2400"/>
              <a:t>[</a:t>
            </a:r>
            <a:r>
              <a:rPr i="1" lang="en" sz="2400"/>
              <a:t>c</a:t>
            </a:r>
            <a:r>
              <a:rPr lang="en" sz="2400"/>
              <a:t>,</a:t>
            </a:r>
            <a:r>
              <a:rPr i="1" lang="en" sz="2400"/>
              <a:t>w</a:t>
            </a:r>
            <a:r>
              <a:rPr lang="en" sz="2400"/>
              <a:t>] = TF-IDF(</a:t>
            </a:r>
            <a:r>
              <a:rPr i="1" lang="en" sz="2400"/>
              <a:t>c</a:t>
            </a:r>
            <a:r>
              <a:rPr lang="en" sz="2400"/>
              <a:t>,</a:t>
            </a:r>
            <a:r>
              <a:rPr i="1" lang="en" sz="2400"/>
              <a:t>w</a:t>
            </a:r>
            <a:r>
              <a:rPr lang="en" sz="2400"/>
              <a:t>)</a:t>
            </a:r>
            <a:endParaRPr sz="2400"/>
          </a:p>
        </p:txBody>
      </p:sp>
      <p:sp>
        <p:nvSpPr>
          <p:cNvPr id="832" name="Google Shape;832;p115"/>
          <p:cNvSpPr txBox="1"/>
          <p:nvPr>
            <p:ph idx="1" type="body"/>
          </p:nvPr>
        </p:nvSpPr>
        <p:spPr>
          <a:xfrm>
            <a:off x="457200" y="2070656"/>
            <a:ext cx="8392200" cy="1881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May use any other measures of statistical association</a:t>
            </a:r>
            <a:endParaRPr sz="2400"/>
          </a:p>
          <a:p>
            <a:pPr indent="-381000" lvl="0" marL="457200" marR="0" rtl="0" algn="l">
              <a:lnSpc>
                <a:spcPct val="100000"/>
              </a:lnSpc>
              <a:spcBef>
                <a:spcPts val="0"/>
              </a:spcBef>
              <a:spcAft>
                <a:spcPts val="0"/>
              </a:spcAft>
              <a:buSzPts val="2400"/>
              <a:buChar char="●"/>
            </a:pPr>
            <a:r>
              <a:rPr lang="en" sz="2400"/>
              <a:t>E.g., pointwise mutual information (PMI):</a:t>
            </a:r>
            <a:br>
              <a:rPr lang="en" sz="2400"/>
            </a:br>
            <a:r>
              <a:rPr i="1" lang="en" sz="2400"/>
              <a:t>M</a:t>
            </a:r>
            <a:r>
              <a:rPr lang="en" sz="2400"/>
              <a:t>[</a:t>
            </a:r>
            <a:r>
              <a:rPr i="1" lang="en" sz="2400"/>
              <a:t>c</a:t>
            </a:r>
            <a:r>
              <a:rPr lang="en" sz="2400"/>
              <a:t>,</a:t>
            </a:r>
            <a:r>
              <a:rPr i="1" lang="en" sz="2400"/>
              <a:t>w</a:t>
            </a:r>
            <a:r>
              <a:rPr lang="en" sz="2400"/>
              <a:t>] = PMI(</a:t>
            </a:r>
            <a:r>
              <a:rPr i="1" lang="en" sz="2400"/>
              <a:t>c</a:t>
            </a:r>
            <a:r>
              <a:rPr lang="en" sz="2400"/>
              <a:t>,</a:t>
            </a:r>
            <a:r>
              <a:rPr i="1" lang="en" sz="2400"/>
              <a:t>w</a:t>
            </a:r>
            <a:r>
              <a:rPr lang="en" sz="2400"/>
              <a:t>) = </a:t>
            </a:r>
            <a:br>
              <a:rPr lang="en" sz="2400"/>
            </a:br>
            <a:r>
              <a:rPr lang="en" sz="2400"/>
              <a:t>“How much more likely are </a:t>
            </a:r>
            <a:r>
              <a:rPr i="1" lang="en" sz="2400"/>
              <a:t>c</a:t>
            </a:r>
            <a:r>
              <a:rPr lang="en" sz="2400"/>
              <a:t> and </a:t>
            </a:r>
            <a:r>
              <a:rPr i="1" lang="en" sz="2400"/>
              <a:t>w</a:t>
            </a:r>
            <a:r>
              <a:rPr lang="en" sz="2400"/>
              <a:t> to occur together than if they were independent?”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16"/>
          <p:cNvSpPr txBox="1"/>
          <p:nvPr>
            <p:ph type="title"/>
          </p:nvPr>
        </p:nvSpPr>
        <p:spPr>
          <a:xfrm>
            <a:off x="685800" y="1066800"/>
            <a:ext cx="7772400" cy="19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2"/>
                </a:solidFill>
              </a:rPr>
              <a:t>Beyond</a:t>
            </a:r>
            <a:r>
              <a:rPr lang="en">
                <a:solidFill>
                  <a:schemeClr val="dk2"/>
                </a:solidFill>
              </a:rPr>
              <a:t> bags of words</a:t>
            </a:r>
            <a:endParaRPr>
              <a:solidFill>
                <a:schemeClr val="dk2"/>
              </a:solidFill>
            </a:endParaRPr>
          </a:p>
        </p:txBody>
      </p:sp>
      <p:sp>
        <p:nvSpPr>
          <p:cNvPr id="838" name="Google Shape;838;p116"/>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7"/>
          <p:cNvSpPr txBox="1"/>
          <p:nvPr>
            <p:ph idx="1" type="body"/>
          </p:nvPr>
        </p:nvSpPr>
        <p:spPr>
          <a:xfrm>
            <a:off x="457200" y="971550"/>
            <a:ext cx="8392200" cy="39468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SzPts val="2200"/>
              <a:buChar char="●"/>
            </a:pPr>
            <a:r>
              <a:rPr lang="en" sz="2200"/>
              <a:t>Word vectors represent, well, words</a:t>
            </a:r>
            <a:endParaRPr sz="2200"/>
          </a:p>
          <a:p>
            <a:pPr indent="-368300" lvl="0" marL="457200" marR="0" rtl="0" algn="l">
              <a:lnSpc>
                <a:spcPct val="100000"/>
              </a:lnSpc>
              <a:spcBef>
                <a:spcPts val="0"/>
              </a:spcBef>
              <a:spcAft>
                <a:spcPts val="0"/>
              </a:spcAft>
              <a:buSzPts val="2200"/>
              <a:buChar char="●"/>
            </a:pPr>
            <a:r>
              <a:rPr lang="en" sz="2200"/>
              <a:t>How to represent larger units, such as sentences, paragraphs, docs?</a:t>
            </a:r>
            <a:endParaRPr sz="2200"/>
          </a:p>
          <a:p>
            <a:pPr indent="-368300" lvl="0" marL="457200" marR="0" rtl="0" algn="l">
              <a:lnSpc>
                <a:spcPct val="100000"/>
              </a:lnSpc>
              <a:spcBef>
                <a:spcPts val="0"/>
              </a:spcBef>
              <a:spcAft>
                <a:spcPts val="0"/>
              </a:spcAft>
              <a:buSzPts val="2200"/>
              <a:buChar char="●"/>
            </a:pPr>
            <a:r>
              <a:rPr lang="en" sz="2200"/>
              <a:t>Typical approach: take sum/average of word vectors</a:t>
            </a:r>
            <a:endParaRPr sz="2200"/>
          </a:p>
          <a:p>
            <a:pPr indent="-368300" lvl="0" marL="457200" marR="0" rtl="0" algn="l">
              <a:lnSpc>
                <a:spcPct val="100000"/>
              </a:lnSpc>
              <a:spcBef>
                <a:spcPts val="0"/>
              </a:spcBef>
              <a:spcAft>
                <a:spcPts val="0"/>
              </a:spcAft>
              <a:buSzPts val="2200"/>
              <a:buChar char="●"/>
            </a:pPr>
            <a:r>
              <a:rPr lang="en" sz="2200"/>
              <a:t>Note: this is roughly also what bags of words are (when using “one-hot” encoding for words, i.e., vector with exactly one 1, rest 0)</a:t>
            </a:r>
            <a:endParaRPr sz="2200"/>
          </a:p>
          <a:p>
            <a:pPr indent="-368300" lvl="0" marL="457200" marR="0" rtl="0" algn="l">
              <a:lnSpc>
                <a:spcPct val="100000"/>
              </a:lnSpc>
              <a:spcBef>
                <a:spcPts val="0"/>
              </a:spcBef>
              <a:spcAft>
                <a:spcPts val="0"/>
              </a:spcAft>
              <a:buSzPts val="2200"/>
              <a:buChar char="●"/>
            </a:pPr>
            <a:r>
              <a:rPr lang="en" sz="2200"/>
              <a:t>More recently: </a:t>
            </a:r>
            <a:r>
              <a:rPr b="1" lang="en" sz="2200"/>
              <a:t>learn</a:t>
            </a:r>
            <a:r>
              <a:rPr lang="en" sz="2200"/>
              <a:t> vectors for longer units</a:t>
            </a:r>
            <a:endParaRPr sz="2200"/>
          </a:p>
          <a:p>
            <a:pPr indent="-368300" lvl="1" marL="914400" marR="0" rtl="0" algn="l">
              <a:lnSpc>
                <a:spcPct val="100000"/>
              </a:lnSpc>
              <a:spcBef>
                <a:spcPts val="0"/>
              </a:spcBef>
              <a:spcAft>
                <a:spcPts val="0"/>
              </a:spcAft>
              <a:buSzPts val="2200"/>
              <a:buChar char="○"/>
            </a:pPr>
            <a:r>
              <a:rPr lang="en" sz="2200" u="sng">
                <a:solidFill>
                  <a:schemeClr val="hlink"/>
                </a:solidFill>
                <a:hlinkClick r:id="rId3"/>
              </a:rPr>
              <a:t>Cr5</a:t>
            </a:r>
            <a:r>
              <a:rPr lang="en" sz="2200"/>
              <a:t>, </a:t>
            </a:r>
            <a:r>
              <a:rPr lang="en" sz="2200" u="sng">
                <a:solidFill>
                  <a:schemeClr val="hlink"/>
                </a:solidFill>
                <a:hlinkClick r:id="rId4"/>
              </a:rPr>
              <a:t>sent2vec</a:t>
            </a:r>
            <a:endParaRPr sz="2200"/>
          </a:p>
          <a:p>
            <a:pPr indent="-368300" lvl="1" marL="914400" marR="0" rtl="0" algn="l">
              <a:lnSpc>
                <a:spcPct val="100000"/>
              </a:lnSpc>
              <a:spcBef>
                <a:spcPts val="0"/>
              </a:spcBef>
              <a:spcAft>
                <a:spcPts val="0"/>
              </a:spcAft>
              <a:buSzPts val="2200"/>
              <a:buChar char="○"/>
            </a:pPr>
            <a:r>
              <a:rPr lang="en" sz="2200"/>
              <a:t>Convolutional neural networks</a:t>
            </a:r>
            <a:endParaRPr sz="2200"/>
          </a:p>
          <a:p>
            <a:pPr indent="-368300" lvl="1" marL="914400" marR="0" rtl="0" algn="l">
              <a:lnSpc>
                <a:spcPct val="100000"/>
              </a:lnSpc>
              <a:spcBef>
                <a:spcPts val="0"/>
              </a:spcBef>
              <a:spcAft>
                <a:spcPts val="0"/>
              </a:spcAft>
              <a:buSzPts val="2200"/>
              <a:buChar char="○"/>
            </a:pPr>
            <a:r>
              <a:rPr lang="en" sz="2200"/>
              <a:t>Recurrent neural networks, e.g., LSTM, </a:t>
            </a:r>
            <a:r>
              <a:rPr lang="en" sz="2200" u="sng">
                <a:solidFill>
                  <a:schemeClr val="hlink"/>
                </a:solidFill>
                <a:hlinkClick r:id="rId5"/>
              </a:rPr>
              <a:t>ELMo</a:t>
            </a:r>
            <a:endParaRPr sz="2200"/>
          </a:p>
          <a:p>
            <a:pPr indent="-368300" lvl="1" marL="914400" marR="0" rtl="0" algn="l">
              <a:lnSpc>
                <a:spcPct val="100000"/>
              </a:lnSpc>
              <a:spcBef>
                <a:spcPts val="0"/>
              </a:spcBef>
              <a:spcAft>
                <a:spcPts val="0"/>
              </a:spcAft>
              <a:buSzPts val="2200"/>
              <a:buChar char="○"/>
            </a:pPr>
            <a:r>
              <a:rPr lang="en" sz="2200"/>
              <a:t>Transformer-based models, e.g., </a:t>
            </a:r>
            <a:r>
              <a:rPr lang="en" sz="2200" u="sng">
                <a:solidFill>
                  <a:schemeClr val="hlink"/>
                </a:solidFill>
                <a:hlinkClick r:id="rId6"/>
              </a:rPr>
              <a:t>BERT</a:t>
            </a:r>
            <a:r>
              <a:rPr lang="en" sz="2200"/>
              <a:t> (next slides), GPT-*</a:t>
            </a:r>
            <a:endParaRPr sz="2200"/>
          </a:p>
        </p:txBody>
      </p:sp>
      <p:sp>
        <p:nvSpPr>
          <p:cNvPr id="844" name="Google Shape;844;p11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45" name="Google Shape;845;p11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From words to texts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18"/>
          <p:cNvSpPr txBox="1"/>
          <p:nvPr>
            <p:ph idx="1" type="body"/>
          </p:nvPr>
        </p:nvSpPr>
        <p:spPr>
          <a:xfrm>
            <a:off x="457200" y="971550"/>
            <a:ext cx="8392200" cy="38238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Motivating example:</a:t>
            </a:r>
            <a:endParaRPr sz="2400"/>
          </a:p>
          <a:p>
            <a:pPr indent="-381000" lvl="1" marL="914400" marR="0" rtl="0" algn="l">
              <a:lnSpc>
                <a:spcPct val="100000"/>
              </a:lnSpc>
              <a:spcBef>
                <a:spcPts val="0"/>
              </a:spcBef>
              <a:spcAft>
                <a:spcPts val="0"/>
              </a:spcAft>
              <a:buSzPts val="2400"/>
              <a:buChar char="○"/>
            </a:pPr>
            <a:r>
              <a:rPr lang="en" sz="2400"/>
              <a:t>“My </a:t>
            </a:r>
            <a:r>
              <a:rPr lang="en" sz="2400">
                <a:solidFill>
                  <a:srgbClr val="CC0000"/>
                </a:solidFill>
              </a:rPr>
              <a:t>ass</a:t>
            </a:r>
            <a:r>
              <a:rPr lang="en" sz="2400"/>
              <a:t> likes carrots”</a:t>
            </a:r>
            <a:endParaRPr sz="2400"/>
          </a:p>
          <a:p>
            <a:pPr indent="-381000" lvl="1" marL="914400" marR="0" rtl="0" algn="l">
              <a:lnSpc>
                <a:spcPct val="100000"/>
              </a:lnSpc>
              <a:spcBef>
                <a:spcPts val="0"/>
              </a:spcBef>
              <a:spcAft>
                <a:spcPts val="0"/>
              </a:spcAft>
              <a:buSzPts val="2400"/>
              <a:buChar char="○"/>
            </a:pPr>
            <a:r>
              <a:rPr lang="en" sz="2400"/>
              <a:t>vs. </a:t>
            </a:r>
            <a:r>
              <a:rPr lang="en" sz="2400"/>
              <a:t>“He’s such an </a:t>
            </a:r>
            <a:r>
              <a:rPr lang="en" sz="2400">
                <a:solidFill>
                  <a:srgbClr val="BF9000"/>
                </a:solidFill>
              </a:rPr>
              <a:t>ass</a:t>
            </a:r>
            <a:r>
              <a:rPr lang="en" sz="2400"/>
              <a:t>”</a:t>
            </a:r>
            <a:endParaRPr sz="2400"/>
          </a:p>
          <a:p>
            <a:pPr indent="0" lvl="0" marL="457200" marR="0" rtl="0" algn="l">
              <a:lnSpc>
                <a:spcPct val="100000"/>
              </a:lnSpc>
              <a:spcBef>
                <a:spcPts val="0"/>
              </a:spcBef>
              <a:spcAft>
                <a:spcPts val="0"/>
              </a:spcAft>
              <a:buNone/>
            </a:pPr>
            <a:r>
              <a:t/>
            </a:r>
            <a:endParaRPr sz="2400"/>
          </a:p>
          <a:p>
            <a:pPr indent="-381000" lvl="0" marL="457200" marR="0" rtl="0" algn="l">
              <a:lnSpc>
                <a:spcPct val="100000"/>
              </a:lnSpc>
              <a:spcBef>
                <a:spcPts val="0"/>
              </a:spcBef>
              <a:spcAft>
                <a:spcPts val="0"/>
              </a:spcAft>
              <a:buSzPts val="2400"/>
              <a:buChar char="●"/>
            </a:pPr>
            <a:r>
              <a:rPr lang="en" sz="2400"/>
              <a:t>Classic word vectors (e.g., word2vec)</a:t>
            </a:r>
            <a:br>
              <a:rPr lang="en" sz="2400"/>
            </a:br>
            <a:r>
              <a:rPr lang="en" sz="2400"/>
              <a:t>c</a:t>
            </a:r>
            <a:r>
              <a:rPr lang="en" sz="2400"/>
              <a:t>annot distinguish these two cases;</a:t>
            </a:r>
            <a:br>
              <a:rPr lang="en" sz="2400"/>
            </a:br>
            <a:r>
              <a:rPr lang="en" sz="2400"/>
              <a:t>same vector used for both instances of “ass”</a:t>
            </a:r>
            <a:endParaRPr sz="2400"/>
          </a:p>
          <a:p>
            <a:pPr indent="0" lvl="0" marL="457200" marR="0" rtl="0" algn="l">
              <a:lnSpc>
                <a:spcPct val="100000"/>
              </a:lnSpc>
              <a:spcBef>
                <a:spcPts val="0"/>
              </a:spcBef>
              <a:spcAft>
                <a:spcPts val="0"/>
              </a:spcAft>
              <a:buNone/>
            </a:pPr>
            <a:r>
              <a:t/>
            </a:r>
            <a:endParaRPr sz="2400"/>
          </a:p>
          <a:p>
            <a:pPr indent="-381000" lvl="0" marL="457200" marR="0" rtl="0" algn="l">
              <a:lnSpc>
                <a:spcPct val="100000"/>
              </a:lnSpc>
              <a:spcBef>
                <a:spcPts val="0"/>
              </a:spcBef>
              <a:spcAft>
                <a:spcPts val="0"/>
              </a:spcAft>
              <a:buSzPts val="2400"/>
              <a:buChar char="●"/>
            </a:pPr>
            <a:r>
              <a:rPr lang="en" sz="2400"/>
              <a:t>Solution: contextualized word vectors</a:t>
            </a:r>
            <a:endParaRPr sz="2400"/>
          </a:p>
          <a:p>
            <a:pPr indent="-381000" lvl="1" marL="914400" marR="0" rtl="0" algn="l">
              <a:lnSpc>
                <a:spcPct val="100000"/>
              </a:lnSpc>
              <a:spcBef>
                <a:spcPts val="0"/>
              </a:spcBef>
              <a:spcAft>
                <a:spcPts val="0"/>
              </a:spcAft>
              <a:buSzPts val="2400"/>
              <a:buChar char="○"/>
            </a:pPr>
            <a:r>
              <a:rPr lang="en" sz="2400"/>
              <a:t>E.g., BERT</a:t>
            </a:r>
            <a:endParaRPr sz="2400"/>
          </a:p>
        </p:txBody>
      </p:sp>
      <p:pic>
        <p:nvPicPr>
          <p:cNvPr id="851" name="Google Shape;851;p118"/>
          <p:cNvPicPr preferRelativeResize="0"/>
          <p:nvPr/>
        </p:nvPicPr>
        <p:blipFill>
          <a:blip r:embed="rId3">
            <a:alphaModFix/>
          </a:blip>
          <a:stretch>
            <a:fillRect/>
          </a:stretch>
        </p:blipFill>
        <p:spPr>
          <a:xfrm>
            <a:off x="5637725" y="1043898"/>
            <a:ext cx="2194825" cy="1844475"/>
          </a:xfrm>
          <a:prstGeom prst="rect">
            <a:avLst/>
          </a:prstGeom>
          <a:noFill/>
          <a:ln>
            <a:noFill/>
          </a:ln>
        </p:spPr>
      </p:pic>
      <p:sp>
        <p:nvSpPr>
          <p:cNvPr id="852" name="Google Shape;852;p11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53" name="Google Shape;853;p11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Contextualized word vectors</a:t>
            </a:r>
            <a:endParaRPr/>
          </a:p>
        </p:txBody>
      </p:sp>
      <p:cxnSp>
        <p:nvCxnSpPr>
          <p:cNvPr id="854" name="Google Shape;854;p118"/>
          <p:cNvCxnSpPr/>
          <p:nvPr/>
        </p:nvCxnSpPr>
        <p:spPr>
          <a:xfrm>
            <a:off x="4219350" y="1615925"/>
            <a:ext cx="1617000" cy="610500"/>
          </a:xfrm>
          <a:prstGeom prst="straightConnector1">
            <a:avLst/>
          </a:prstGeom>
          <a:noFill/>
          <a:ln cap="flat" cmpd="sng" w="38100">
            <a:solidFill>
              <a:srgbClr val="CC0000"/>
            </a:solidFill>
            <a:prstDash val="solid"/>
            <a:round/>
            <a:headEnd len="med" w="med" type="none"/>
            <a:tailEnd len="med" w="med" type="triangle"/>
          </a:ln>
        </p:spPr>
      </p:cxnSp>
      <p:cxnSp>
        <p:nvCxnSpPr>
          <p:cNvPr id="855" name="Google Shape;855;p118"/>
          <p:cNvCxnSpPr/>
          <p:nvPr/>
        </p:nvCxnSpPr>
        <p:spPr>
          <a:xfrm flipH="1" rot="10800000">
            <a:off x="4196750" y="1589475"/>
            <a:ext cx="1865100" cy="339300"/>
          </a:xfrm>
          <a:prstGeom prst="straightConnector1">
            <a:avLst/>
          </a:prstGeom>
          <a:noFill/>
          <a:ln cap="flat" cmpd="sng" w="38100">
            <a:solidFill>
              <a:srgbClr val="BF9000"/>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cxnSp>
        <p:nvCxnSpPr>
          <p:cNvPr id="860" name="Google Shape;860;p119"/>
          <p:cNvCxnSpPr/>
          <p:nvPr/>
        </p:nvCxnSpPr>
        <p:spPr>
          <a:xfrm>
            <a:off x="1394225" y="2330700"/>
            <a:ext cx="3413100" cy="0"/>
          </a:xfrm>
          <a:prstGeom prst="straightConnector1">
            <a:avLst/>
          </a:prstGeom>
          <a:noFill/>
          <a:ln cap="flat" cmpd="sng" w="38100">
            <a:solidFill>
              <a:srgbClr val="CC0000"/>
            </a:solidFill>
            <a:prstDash val="solid"/>
            <a:round/>
            <a:headEnd len="med" w="med" type="none"/>
            <a:tailEnd len="med" w="med" type="triangle"/>
          </a:ln>
        </p:spPr>
      </p:cxnSp>
      <p:sp>
        <p:nvSpPr>
          <p:cNvPr id="861" name="Google Shape;861;p119"/>
          <p:cNvSpPr txBox="1"/>
          <p:nvPr>
            <p:ph idx="1" type="body"/>
          </p:nvPr>
        </p:nvSpPr>
        <p:spPr>
          <a:xfrm>
            <a:off x="457200" y="971550"/>
            <a:ext cx="8392200" cy="13038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SzPts val="2200"/>
              <a:buChar char="●"/>
            </a:pPr>
            <a:r>
              <a:rPr lang="en" sz="2200" u="sng">
                <a:solidFill>
                  <a:schemeClr val="hlink"/>
                </a:solidFill>
                <a:hlinkClick r:id="rId3"/>
              </a:rPr>
              <a:t>Introduced</a:t>
            </a:r>
            <a:r>
              <a:rPr lang="en" sz="2200"/>
              <a:t> in 2018 by Google Research</a:t>
            </a:r>
            <a:endParaRPr sz="2200"/>
          </a:p>
        </p:txBody>
      </p:sp>
      <p:sp>
        <p:nvSpPr>
          <p:cNvPr id="862" name="Google Shape;862;p11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63" name="Google Shape;863;p11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BERT in a nutshell</a:t>
            </a:r>
            <a:endParaRPr/>
          </a:p>
        </p:txBody>
      </p:sp>
      <p:sp>
        <p:nvSpPr>
          <p:cNvPr id="864" name="Google Shape;864;p119"/>
          <p:cNvSpPr txBox="1"/>
          <p:nvPr/>
        </p:nvSpPr>
        <p:spPr>
          <a:xfrm>
            <a:off x="269700" y="1531025"/>
            <a:ext cx="1057500" cy="1525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A86E8"/>
                </a:solidFill>
                <a:latin typeface="Calibri"/>
                <a:ea typeface="Calibri"/>
                <a:cs typeface="Calibri"/>
                <a:sym typeface="Calibri"/>
              </a:rPr>
              <a:t>&lt;START&gt;</a:t>
            </a:r>
            <a:endParaRPr sz="1800">
              <a:solidFill>
                <a:srgbClr val="4A86E8"/>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m</a:t>
            </a:r>
            <a:r>
              <a:rPr lang="en" sz="1800">
                <a:solidFill>
                  <a:schemeClr val="dk2"/>
                </a:solidFill>
                <a:latin typeface="Calibri"/>
                <a:ea typeface="Calibri"/>
                <a:cs typeface="Calibri"/>
                <a:sym typeface="Calibri"/>
              </a:rPr>
              <a:t>y</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 sz="1800">
                <a:solidFill>
                  <a:srgbClr val="CC0000"/>
                </a:solidFill>
                <a:latin typeface="Calibri"/>
                <a:ea typeface="Calibri"/>
                <a:cs typeface="Calibri"/>
                <a:sym typeface="Calibri"/>
              </a:rPr>
              <a:t>a</a:t>
            </a:r>
            <a:r>
              <a:rPr lang="en" sz="1800">
                <a:solidFill>
                  <a:srgbClr val="CC0000"/>
                </a:solidFill>
                <a:latin typeface="Calibri"/>
                <a:ea typeface="Calibri"/>
                <a:cs typeface="Calibri"/>
                <a:sym typeface="Calibri"/>
              </a:rPr>
              <a:t>ss</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l</a:t>
            </a:r>
            <a:r>
              <a:rPr lang="en" sz="1800">
                <a:solidFill>
                  <a:schemeClr val="dk2"/>
                </a:solidFill>
                <a:latin typeface="Calibri"/>
                <a:ea typeface="Calibri"/>
                <a:cs typeface="Calibri"/>
                <a:sym typeface="Calibri"/>
              </a:rPr>
              <a:t>ikes</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carrots</a:t>
            </a:r>
            <a:endParaRPr sz="1800">
              <a:latin typeface="Lato"/>
              <a:ea typeface="Lato"/>
              <a:cs typeface="Lato"/>
              <a:sym typeface="Lato"/>
            </a:endParaRPr>
          </a:p>
        </p:txBody>
      </p:sp>
      <p:sp>
        <p:nvSpPr>
          <p:cNvPr id="865" name="Google Shape;865;p119"/>
          <p:cNvSpPr txBox="1"/>
          <p:nvPr/>
        </p:nvSpPr>
        <p:spPr>
          <a:xfrm>
            <a:off x="4917900" y="1531025"/>
            <a:ext cx="2880000" cy="1525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A86E8"/>
                </a:solidFill>
                <a:latin typeface="Calibri"/>
                <a:ea typeface="Calibri"/>
                <a:cs typeface="Calibri"/>
                <a:sym typeface="Calibri"/>
              </a:rPr>
              <a:t>[1.00,0.70,0.90,0.50,0.06,…]</a:t>
            </a:r>
            <a:endParaRPr sz="1800">
              <a:solidFill>
                <a:srgbClr val="4A86E8"/>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a:t>
            </a:r>
            <a:r>
              <a:rPr lang="en" sz="1800">
                <a:solidFill>
                  <a:schemeClr val="dk2"/>
                </a:solidFill>
                <a:latin typeface="Calibri"/>
                <a:ea typeface="Calibri"/>
                <a:cs typeface="Calibri"/>
                <a:sym typeface="Calibri"/>
              </a:rPr>
              <a:t>0.54,0.75,0.56,0.45,0.09,…</a:t>
            </a:r>
            <a:r>
              <a:rPr lang="en" sz="1800">
                <a:solidFill>
                  <a:schemeClr val="dk2"/>
                </a:solidFill>
                <a:latin typeface="Calibri"/>
                <a:ea typeface="Calibri"/>
                <a:cs typeface="Calibri"/>
                <a:sym typeface="Calibri"/>
              </a:rPr>
              <a:t>]</a:t>
            </a:r>
            <a:endParaRPr sz="1800">
              <a:solidFill>
                <a:schemeClr val="dk2"/>
              </a:solidFill>
              <a:latin typeface="Calibri"/>
              <a:ea typeface="Calibri"/>
              <a:cs typeface="Calibri"/>
              <a:sym typeface="Calibri"/>
            </a:endParaRPr>
          </a:p>
          <a:p>
            <a:pPr indent="0" lvl="0" marL="0" rtl="0" algn="l">
              <a:spcBef>
                <a:spcPts val="0"/>
              </a:spcBef>
              <a:spcAft>
                <a:spcPts val="0"/>
              </a:spcAft>
              <a:buClr>
                <a:schemeClr val="dk2"/>
              </a:buClr>
              <a:buSzPts val="1100"/>
              <a:buFont typeface="Arial"/>
              <a:buNone/>
            </a:pPr>
            <a:r>
              <a:rPr lang="en" sz="1800">
                <a:solidFill>
                  <a:srgbClr val="CC0000"/>
                </a:solidFill>
                <a:latin typeface="Calibri"/>
                <a:ea typeface="Calibri"/>
                <a:cs typeface="Calibri"/>
                <a:sym typeface="Calibri"/>
              </a:rPr>
              <a:t>[0.44,0.76,0.77,0.31,0.82,…]</a:t>
            </a:r>
            <a:endParaRPr sz="1800">
              <a:solidFill>
                <a:srgbClr val="CC0000"/>
              </a:solidFill>
              <a:latin typeface="Calibri"/>
              <a:ea typeface="Calibri"/>
              <a:cs typeface="Calibri"/>
              <a:sym typeface="Calibri"/>
            </a:endParaRPr>
          </a:p>
          <a:p>
            <a:pPr indent="0" lvl="0" marL="0" rtl="0" algn="l">
              <a:spcBef>
                <a:spcPts val="0"/>
              </a:spcBef>
              <a:spcAft>
                <a:spcPts val="0"/>
              </a:spcAft>
              <a:buClr>
                <a:schemeClr val="dk2"/>
              </a:buClr>
              <a:buSzPts val="1100"/>
              <a:buFont typeface="Arial"/>
              <a:buNone/>
            </a:pPr>
            <a:r>
              <a:rPr lang="en" sz="1800">
                <a:solidFill>
                  <a:schemeClr val="dk2"/>
                </a:solidFill>
                <a:latin typeface="Calibri"/>
                <a:ea typeface="Calibri"/>
                <a:cs typeface="Calibri"/>
                <a:sym typeface="Calibri"/>
              </a:rPr>
              <a:t>[0.91,0.62,0.53,0.75,0.74,…]</a:t>
            </a:r>
            <a:endParaRPr sz="1800">
              <a:solidFill>
                <a:schemeClr val="dk2"/>
              </a:solidFill>
              <a:latin typeface="Calibri"/>
              <a:ea typeface="Calibri"/>
              <a:cs typeface="Calibri"/>
              <a:sym typeface="Calibri"/>
            </a:endParaRPr>
          </a:p>
          <a:p>
            <a:pPr indent="0" lvl="0" marL="0" rtl="0" algn="l">
              <a:spcBef>
                <a:spcPts val="0"/>
              </a:spcBef>
              <a:spcAft>
                <a:spcPts val="0"/>
              </a:spcAft>
              <a:buClr>
                <a:schemeClr val="dk2"/>
              </a:buClr>
              <a:buSzPts val="1100"/>
              <a:buFont typeface="Arial"/>
              <a:buNone/>
            </a:pPr>
            <a:r>
              <a:rPr lang="en" sz="1800">
                <a:solidFill>
                  <a:schemeClr val="dk2"/>
                </a:solidFill>
                <a:latin typeface="Calibri"/>
                <a:ea typeface="Calibri"/>
                <a:cs typeface="Calibri"/>
                <a:sym typeface="Calibri"/>
              </a:rPr>
              <a:t>[0.92,0.37,0.25,0.49,0.24,…]</a:t>
            </a:r>
            <a:endParaRPr sz="1800">
              <a:solidFill>
                <a:srgbClr val="CC0000"/>
              </a:solidFill>
              <a:latin typeface="Calibri"/>
              <a:ea typeface="Calibri"/>
              <a:cs typeface="Calibri"/>
              <a:sym typeface="Calibri"/>
            </a:endParaRPr>
          </a:p>
        </p:txBody>
      </p:sp>
      <p:grpSp>
        <p:nvGrpSpPr>
          <p:cNvPr id="866" name="Google Shape;866;p119"/>
          <p:cNvGrpSpPr/>
          <p:nvPr/>
        </p:nvGrpSpPr>
        <p:grpSpPr>
          <a:xfrm>
            <a:off x="269700" y="3131225"/>
            <a:ext cx="7528200" cy="1909800"/>
            <a:chOff x="1488900" y="3131225"/>
            <a:chExt cx="7528200" cy="1909800"/>
          </a:xfrm>
        </p:grpSpPr>
        <p:cxnSp>
          <p:nvCxnSpPr>
            <p:cNvPr id="867" name="Google Shape;867;p119"/>
            <p:cNvCxnSpPr/>
            <p:nvPr/>
          </p:nvCxnSpPr>
          <p:spPr>
            <a:xfrm>
              <a:off x="2613425" y="3854700"/>
              <a:ext cx="3413100" cy="0"/>
            </a:xfrm>
            <a:prstGeom prst="straightConnector1">
              <a:avLst/>
            </a:prstGeom>
            <a:noFill/>
            <a:ln cap="flat" cmpd="sng" w="38100">
              <a:solidFill>
                <a:srgbClr val="BF9000"/>
              </a:solidFill>
              <a:prstDash val="solid"/>
              <a:round/>
              <a:headEnd len="med" w="med" type="none"/>
              <a:tailEnd len="med" w="med" type="triangle"/>
            </a:ln>
          </p:spPr>
        </p:cxnSp>
        <p:sp>
          <p:nvSpPr>
            <p:cNvPr id="868" name="Google Shape;868;p119"/>
            <p:cNvSpPr txBox="1"/>
            <p:nvPr/>
          </p:nvSpPr>
          <p:spPr>
            <a:xfrm>
              <a:off x="6137100" y="3131225"/>
              <a:ext cx="2880000" cy="183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27BA0"/>
                  </a:solidFill>
                  <a:latin typeface="Calibri"/>
                  <a:ea typeface="Calibri"/>
                  <a:cs typeface="Calibri"/>
                  <a:sym typeface="Calibri"/>
                </a:rPr>
                <a:t>[0.85,0.62,0.71,0.11,0.58,…]</a:t>
              </a:r>
              <a:endParaRPr sz="1800">
                <a:solidFill>
                  <a:srgbClr val="C27BA0"/>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[0.49,0.25,0.22,0.36,0.75,…]</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[0.61,0.87,0.73,0.96,0.52,…]</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[0.58,0.02,0.01,0.92,0.76,…]</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[0.35,0.72,0.64,0.26,0.49,…]</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 sz="1800">
                  <a:solidFill>
                    <a:srgbClr val="BF9000"/>
                  </a:solidFill>
                  <a:latin typeface="Calibri"/>
                  <a:ea typeface="Calibri"/>
                  <a:cs typeface="Calibri"/>
                  <a:sym typeface="Calibri"/>
                </a:rPr>
                <a:t>[0.53,0.42,0.64,0.26,0.01,…]</a:t>
              </a:r>
              <a:endParaRPr sz="1800">
                <a:solidFill>
                  <a:srgbClr val="BF9000"/>
                </a:solidFill>
                <a:latin typeface="Calibri"/>
                <a:ea typeface="Calibri"/>
                <a:cs typeface="Calibri"/>
                <a:sym typeface="Calibri"/>
              </a:endParaRPr>
            </a:p>
          </p:txBody>
        </p:sp>
        <p:sp>
          <p:nvSpPr>
            <p:cNvPr id="869" name="Google Shape;869;p119"/>
            <p:cNvSpPr txBox="1"/>
            <p:nvPr/>
          </p:nvSpPr>
          <p:spPr>
            <a:xfrm>
              <a:off x="1488900" y="3207425"/>
              <a:ext cx="1057500" cy="183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27BA0"/>
                  </a:solidFill>
                  <a:latin typeface="Calibri"/>
                  <a:ea typeface="Calibri"/>
                  <a:cs typeface="Calibri"/>
                  <a:sym typeface="Calibri"/>
                </a:rPr>
                <a:t>&lt;START&gt;</a:t>
              </a:r>
              <a:endParaRPr sz="1800">
                <a:solidFill>
                  <a:srgbClr val="C27BA0"/>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he</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’s </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such</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 sz="1800">
                  <a:solidFill>
                    <a:schemeClr val="dk2"/>
                  </a:solidFill>
                  <a:latin typeface="Calibri"/>
                  <a:ea typeface="Calibri"/>
                  <a:cs typeface="Calibri"/>
                  <a:sym typeface="Calibri"/>
                </a:rPr>
                <a:t>an</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 sz="1800">
                  <a:solidFill>
                    <a:srgbClr val="BF9000"/>
                  </a:solidFill>
                  <a:latin typeface="Calibri"/>
                  <a:ea typeface="Calibri"/>
                  <a:cs typeface="Calibri"/>
                  <a:sym typeface="Calibri"/>
                </a:rPr>
                <a:t>ass</a:t>
              </a:r>
              <a:endParaRPr sz="1800">
                <a:solidFill>
                  <a:srgbClr val="BF9000"/>
                </a:solidFill>
                <a:latin typeface="Lato"/>
                <a:ea typeface="Lato"/>
                <a:cs typeface="Lato"/>
                <a:sym typeface="Lato"/>
              </a:endParaRPr>
            </a:p>
          </p:txBody>
        </p:sp>
      </p:grpSp>
      <p:sp>
        <p:nvSpPr>
          <p:cNvPr id="870" name="Google Shape;870;p119"/>
          <p:cNvSpPr/>
          <p:nvPr/>
        </p:nvSpPr>
        <p:spPr>
          <a:xfrm>
            <a:off x="2061975" y="1887250"/>
            <a:ext cx="2263500" cy="254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1" name="Google Shape;871;p119"/>
          <p:cNvPicPr preferRelativeResize="0"/>
          <p:nvPr/>
        </p:nvPicPr>
        <p:blipFill>
          <a:blip r:embed="rId4">
            <a:alphaModFix/>
          </a:blip>
          <a:stretch>
            <a:fillRect/>
          </a:stretch>
        </p:blipFill>
        <p:spPr>
          <a:xfrm>
            <a:off x="2270551" y="3060779"/>
            <a:ext cx="1851090" cy="1228020"/>
          </a:xfrm>
          <a:prstGeom prst="rect">
            <a:avLst/>
          </a:prstGeom>
          <a:noFill/>
          <a:ln>
            <a:noFill/>
          </a:ln>
        </p:spPr>
      </p:pic>
      <p:pic>
        <p:nvPicPr>
          <p:cNvPr id="872" name="Google Shape;872;p119"/>
          <p:cNvPicPr preferRelativeResize="0"/>
          <p:nvPr/>
        </p:nvPicPr>
        <p:blipFill>
          <a:blip r:embed="rId5">
            <a:alphaModFix/>
          </a:blip>
          <a:stretch>
            <a:fillRect/>
          </a:stretch>
        </p:blipFill>
        <p:spPr>
          <a:xfrm>
            <a:off x="2457467" y="1927822"/>
            <a:ext cx="1477274" cy="1525390"/>
          </a:xfrm>
          <a:prstGeom prst="rect">
            <a:avLst/>
          </a:prstGeom>
          <a:noFill/>
          <a:ln>
            <a:noFill/>
          </a:ln>
        </p:spPr>
      </p:pic>
      <p:sp>
        <p:nvSpPr>
          <p:cNvPr id="873" name="Google Shape;873;p119"/>
          <p:cNvSpPr/>
          <p:nvPr/>
        </p:nvSpPr>
        <p:spPr>
          <a:xfrm>
            <a:off x="7889275" y="1950950"/>
            <a:ext cx="167700" cy="11055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9"/>
          <p:cNvSpPr txBox="1"/>
          <p:nvPr>
            <p:ph idx="1" type="body"/>
          </p:nvPr>
        </p:nvSpPr>
        <p:spPr>
          <a:xfrm>
            <a:off x="8086500" y="2009250"/>
            <a:ext cx="1057500" cy="60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400"/>
              <a:t>context-</a:t>
            </a:r>
            <a:br>
              <a:rPr lang="en" sz="1400"/>
            </a:br>
            <a:r>
              <a:rPr lang="en" sz="1400"/>
              <a:t>ualized word vectors</a:t>
            </a:r>
            <a:endParaRPr sz="1400"/>
          </a:p>
        </p:txBody>
      </p:sp>
      <p:sp>
        <p:nvSpPr>
          <p:cNvPr id="875" name="Google Shape;875;p119"/>
          <p:cNvSpPr/>
          <p:nvPr/>
        </p:nvSpPr>
        <p:spPr>
          <a:xfrm>
            <a:off x="7889275" y="1609325"/>
            <a:ext cx="167700" cy="3042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9"/>
          <p:cNvSpPr txBox="1"/>
          <p:nvPr>
            <p:ph idx="1" type="body"/>
          </p:nvPr>
        </p:nvSpPr>
        <p:spPr>
          <a:xfrm>
            <a:off x="8086500" y="1552050"/>
            <a:ext cx="1057500" cy="60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400"/>
              <a:t>doc</a:t>
            </a:r>
            <a:r>
              <a:rPr lang="en" sz="1400"/>
              <a:t> vector</a:t>
            </a:r>
            <a:endParaRPr sz="1400"/>
          </a:p>
        </p:txBody>
      </p:sp>
      <p:sp>
        <p:nvSpPr>
          <p:cNvPr id="877" name="Google Shape;877;p119"/>
          <p:cNvSpPr txBox="1"/>
          <p:nvPr>
            <p:ph idx="1" type="body"/>
          </p:nvPr>
        </p:nvSpPr>
        <p:spPr>
          <a:xfrm>
            <a:off x="2061975" y="4427950"/>
            <a:ext cx="2263500" cy="601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400"/>
              <a:t>Inside the black box: some nasty neural network</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Outline</a:t>
            </a:r>
            <a:endParaRPr/>
          </a:p>
        </p:txBody>
      </p:sp>
      <p:sp>
        <p:nvSpPr>
          <p:cNvPr id="312" name="Google Shape;312;p5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3" name="Google Shape;313;p57"/>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4 typical tasks on text data:</a:t>
            </a:r>
            <a:endParaRPr sz="2400"/>
          </a:p>
          <a:p>
            <a:pPr indent="-381000" lvl="1" marL="914400" marR="0" rtl="0" algn="l">
              <a:lnSpc>
                <a:spcPct val="100000"/>
              </a:lnSpc>
              <a:spcBef>
                <a:spcPts val="0"/>
              </a:spcBef>
              <a:spcAft>
                <a:spcPts val="0"/>
              </a:spcAft>
              <a:buSzPts val="2400"/>
              <a:buChar char="○"/>
            </a:pPr>
            <a:r>
              <a:rPr lang="en" sz="2400"/>
              <a:t>Document retrieval</a:t>
            </a:r>
            <a:endParaRPr sz="2400"/>
          </a:p>
          <a:p>
            <a:pPr indent="-381000" lvl="1" marL="914400" marR="0" rtl="0" algn="l">
              <a:lnSpc>
                <a:spcPct val="100000"/>
              </a:lnSpc>
              <a:spcBef>
                <a:spcPts val="0"/>
              </a:spcBef>
              <a:spcAft>
                <a:spcPts val="0"/>
              </a:spcAft>
              <a:buSzPts val="2400"/>
              <a:buChar char="○"/>
            </a:pPr>
            <a:r>
              <a:rPr lang="en" sz="2400"/>
              <a:t>Document classification</a:t>
            </a:r>
            <a:endParaRPr sz="2400"/>
          </a:p>
          <a:p>
            <a:pPr indent="-381000" lvl="1" marL="914400" marR="0" rtl="0" algn="l">
              <a:lnSpc>
                <a:spcPct val="100000"/>
              </a:lnSpc>
              <a:spcBef>
                <a:spcPts val="0"/>
              </a:spcBef>
              <a:spcAft>
                <a:spcPts val="0"/>
              </a:spcAft>
              <a:buSzPts val="2400"/>
              <a:buChar char="○"/>
            </a:pPr>
            <a:r>
              <a:rPr lang="en" sz="2400"/>
              <a:t>Sentiment analysis</a:t>
            </a:r>
            <a:endParaRPr sz="2400"/>
          </a:p>
          <a:p>
            <a:pPr indent="-381000" lvl="1" marL="914400" marR="0" rtl="0" algn="l">
              <a:lnSpc>
                <a:spcPct val="100000"/>
              </a:lnSpc>
              <a:spcBef>
                <a:spcPts val="0"/>
              </a:spcBef>
              <a:spcAft>
                <a:spcPts val="0"/>
              </a:spcAft>
              <a:buSzPts val="2400"/>
              <a:buChar char="○"/>
            </a:pPr>
            <a:r>
              <a:rPr lang="en" sz="2400"/>
              <a:t>Topic detection</a:t>
            </a:r>
            <a:endParaRPr sz="2400"/>
          </a:p>
          <a:p>
            <a:pPr indent="-381000" lvl="0" marL="457200" marR="0" rtl="0" algn="l">
              <a:lnSpc>
                <a:spcPct val="100000"/>
              </a:lnSpc>
              <a:spcBef>
                <a:spcPts val="0"/>
              </a:spcBef>
              <a:spcAft>
                <a:spcPts val="0"/>
              </a:spcAft>
              <a:buSzPts val="2400"/>
              <a:buChar char="●"/>
            </a:pPr>
            <a:r>
              <a:rPr lang="en" sz="2400"/>
              <a:t>How to phrase these tasks as machine learning problems</a:t>
            </a:r>
            <a:endParaRPr sz="2400"/>
          </a:p>
          <a:p>
            <a:pPr indent="-381000" lvl="0" marL="457200" marR="0" rtl="0" algn="l">
              <a:lnSpc>
                <a:spcPct val="100000"/>
              </a:lnSpc>
              <a:spcBef>
                <a:spcPts val="0"/>
              </a:spcBef>
              <a:spcAft>
                <a:spcPts val="0"/>
              </a:spcAft>
              <a:buSzPts val="2400"/>
              <a:buChar char="●"/>
            </a:pPr>
            <a:r>
              <a:rPr lang="en" sz="2400"/>
              <a:t>How to preprocess text so it can be fed to ML algorithms</a:t>
            </a:r>
            <a:endParaRPr sz="2400"/>
          </a:p>
          <a:p>
            <a:pPr indent="-381000" lvl="0" marL="457200" marR="0" rtl="0" algn="l">
              <a:lnSpc>
                <a:spcPct val="100000"/>
              </a:lnSpc>
              <a:spcBef>
                <a:spcPts val="0"/>
              </a:spcBef>
              <a:spcAft>
                <a:spcPts val="0"/>
              </a:spcAft>
              <a:buSzPts val="2400"/>
              <a:buChar char="●"/>
            </a:pPr>
            <a:r>
              <a:rPr lang="en" sz="2400"/>
              <a:t>Next lecture: pointers to miscellaneous more advanced topics</a:t>
            </a:r>
            <a:endParaRPr sz="2400"/>
          </a:p>
          <a:p>
            <a:pPr indent="-381000" lvl="0" marL="457200" marR="0" rtl="0" algn="l">
              <a:lnSpc>
                <a:spcPct val="100000"/>
              </a:lnSpc>
              <a:spcBef>
                <a:spcPts val="0"/>
              </a:spcBef>
              <a:spcAft>
                <a:spcPts val="0"/>
              </a:spcAft>
              <a:buSzPts val="2400"/>
              <a:buChar char="●"/>
            </a:pPr>
            <a:r>
              <a:rPr lang="en" sz="2400"/>
              <a:t>ADA spirit: show you what’s there; give you basic feel</a:t>
            </a:r>
            <a:endParaRPr sz="2400"/>
          </a:p>
          <a:p>
            <a:pPr indent="-381000" lvl="1" marL="914400" marR="0" rtl="0" algn="l">
              <a:lnSpc>
                <a:spcPct val="100000"/>
              </a:lnSpc>
              <a:spcBef>
                <a:spcPts val="0"/>
              </a:spcBef>
              <a:spcAft>
                <a:spcPts val="0"/>
              </a:spcAft>
              <a:buSzPts val="2400"/>
              <a:buChar char="○"/>
            </a:pPr>
            <a:r>
              <a:rPr lang="en" sz="2400"/>
              <a:t>For more, take classes on NLP and information retrieval</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20"/>
          <p:cNvSpPr txBox="1"/>
          <p:nvPr>
            <p:ph idx="1" type="body"/>
          </p:nvPr>
        </p:nvSpPr>
        <p:spPr>
          <a:xfrm>
            <a:off x="457200" y="971550"/>
            <a:ext cx="8392200" cy="39468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Tokenization</a:t>
            </a:r>
            <a:endParaRPr sz="2400"/>
          </a:p>
          <a:p>
            <a:pPr indent="-381000" lvl="0" marL="457200" marR="0" rtl="0" algn="l">
              <a:lnSpc>
                <a:spcPct val="100000"/>
              </a:lnSpc>
              <a:spcBef>
                <a:spcPts val="0"/>
              </a:spcBef>
              <a:spcAft>
                <a:spcPts val="0"/>
              </a:spcAft>
              <a:buSzPts val="2400"/>
              <a:buChar char="●"/>
            </a:pPr>
            <a:r>
              <a:rPr lang="en" sz="2400"/>
              <a:t>Sentence splitting</a:t>
            </a:r>
            <a:endParaRPr sz="2400"/>
          </a:p>
          <a:p>
            <a:pPr indent="-381000" lvl="0" marL="457200" marR="0" rtl="0" algn="l">
              <a:lnSpc>
                <a:spcPct val="100000"/>
              </a:lnSpc>
              <a:spcBef>
                <a:spcPts val="0"/>
              </a:spcBef>
              <a:spcAft>
                <a:spcPts val="0"/>
              </a:spcAft>
              <a:buSzPts val="2400"/>
              <a:buChar char="●"/>
            </a:pPr>
            <a:r>
              <a:rPr lang="en" sz="2400"/>
              <a:t>Part-of-speech (POS) tagging</a:t>
            </a:r>
            <a:endParaRPr sz="2400"/>
          </a:p>
          <a:p>
            <a:pPr indent="-381000" lvl="0" marL="457200" marR="0" rtl="0" algn="l">
              <a:lnSpc>
                <a:spcPct val="100000"/>
              </a:lnSpc>
              <a:spcBef>
                <a:spcPts val="0"/>
              </a:spcBef>
              <a:spcAft>
                <a:spcPts val="0"/>
              </a:spcAft>
              <a:buSzPts val="2400"/>
              <a:buChar char="●"/>
            </a:pPr>
            <a:r>
              <a:rPr lang="en" sz="2400"/>
              <a:t>Named-entity recognition (NER)</a:t>
            </a:r>
            <a:endParaRPr sz="2400"/>
          </a:p>
          <a:p>
            <a:pPr indent="-381000" lvl="0" marL="457200" marR="0" rtl="0" algn="l">
              <a:lnSpc>
                <a:spcPct val="100000"/>
              </a:lnSpc>
              <a:spcBef>
                <a:spcPts val="0"/>
              </a:spcBef>
              <a:spcAft>
                <a:spcPts val="0"/>
              </a:spcAft>
              <a:buSzPts val="2400"/>
              <a:buChar char="●"/>
            </a:pPr>
            <a:r>
              <a:rPr lang="en" sz="2400"/>
              <a:t>Coreference resolution</a:t>
            </a:r>
            <a:endParaRPr sz="2400"/>
          </a:p>
          <a:p>
            <a:pPr indent="-381000" lvl="0" marL="457200" marR="0" rtl="0" algn="l">
              <a:lnSpc>
                <a:spcPct val="100000"/>
              </a:lnSpc>
              <a:spcBef>
                <a:spcPts val="0"/>
              </a:spcBef>
              <a:spcAft>
                <a:spcPts val="0"/>
              </a:spcAft>
              <a:buSzPts val="2400"/>
              <a:buChar char="●"/>
            </a:pPr>
            <a:r>
              <a:rPr lang="en" sz="2400"/>
              <a:t>Parsing</a:t>
            </a:r>
            <a:endParaRPr sz="2400"/>
          </a:p>
          <a:p>
            <a:pPr indent="-381000" lvl="1" marL="914400" marR="0" rtl="0" algn="l">
              <a:lnSpc>
                <a:spcPct val="100000"/>
              </a:lnSpc>
              <a:spcBef>
                <a:spcPts val="0"/>
              </a:spcBef>
              <a:spcAft>
                <a:spcPts val="0"/>
              </a:spcAft>
              <a:buSzPts val="2400"/>
              <a:buChar char="○"/>
            </a:pPr>
            <a:r>
              <a:rPr lang="en" sz="2400"/>
              <a:t>Shallow parsing</a:t>
            </a:r>
            <a:br>
              <a:rPr lang="en" sz="2400"/>
            </a:br>
            <a:r>
              <a:rPr lang="en" sz="2400"/>
              <a:t>(a.k.a. chunking)</a:t>
            </a:r>
            <a:endParaRPr sz="2400"/>
          </a:p>
          <a:p>
            <a:pPr indent="-381000" lvl="1" marL="914400" marR="0" rtl="0" algn="l">
              <a:lnSpc>
                <a:spcPct val="100000"/>
              </a:lnSpc>
              <a:spcBef>
                <a:spcPts val="0"/>
              </a:spcBef>
              <a:spcAft>
                <a:spcPts val="0"/>
              </a:spcAft>
              <a:buSzPts val="2400"/>
              <a:buChar char="○"/>
            </a:pPr>
            <a:r>
              <a:rPr lang="en" sz="2400"/>
              <a:t>Constituency parsing</a:t>
            </a:r>
            <a:endParaRPr sz="2400"/>
          </a:p>
          <a:p>
            <a:pPr indent="-381000" lvl="1" marL="914400" marR="0" rtl="0" algn="l">
              <a:lnSpc>
                <a:spcPct val="100000"/>
              </a:lnSpc>
              <a:spcBef>
                <a:spcPts val="0"/>
              </a:spcBef>
              <a:spcAft>
                <a:spcPts val="0"/>
              </a:spcAft>
              <a:buSzPts val="2400"/>
              <a:buChar char="○"/>
            </a:pPr>
            <a:r>
              <a:rPr lang="en" sz="2400"/>
              <a:t>Dependency parsing</a:t>
            </a:r>
            <a:endParaRPr sz="2400"/>
          </a:p>
        </p:txBody>
      </p:sp>
      <p:sp>
        <p:nvSpPr>
          <p:cNvPr id="883" name="Google Shape;883;p12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NLP pipeline</a:t>
            </a:r>
            <a:endParaRPr/>
          </a:p>
        </p:txBody>
      </p:sp>
      <p:sp>
        <p:nvSpPr>
          <p:cNvPr id="884" name="Google Shape;884;p12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85" name="Google Shape;885;p120"/>
          <p:cNvPicPr preferRelativeResize="0"/>
          <p:nvPr/>
        </p:nvPicPr>
        <p:blipFill>
          <a:blip r:embed="rId3">
            <a:alphaModFix/>
          </a:blip>
          <a:stretch>
            <a:fillRect/>
          </a:stretch>
        </p:blipFill>
        <p:spPr>
          <a:xfrm>
            <a:off x="5029200" y="0"/>
            <a:ext cx="41148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1"/>
          <p:cNvSpPr txBox="1"/>
          <p:nvPr>
            <p:ph idx="1" type="body"/>
          </p:nvPr>
        </p:nvSpPr>
        <p:spPr>
          <a:xfrm>
            <a:off x="457200" y="971550"/>
            <a:ext cx="8392200" cy="39468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 sz="2400"/>
              <a:t>Implemented by </a:t>
            </a:r>
            <a:r>
              <a:rPr lang="en" sz="2400" u="sng">
                <a:solidFill>
                  <a:schemeClr val="hlink"/>
                </a:solidFill>
                <a:hlinkClick r:id="rId3"/>
              </a:rPr>
              <a:t>Stanford CoreNLP</a:t>
            </a:r>
            <a:r>
              <a:rPr lang="en" sz="2400"/>
              <a:t>, </a:t>
            </a:r>
            <a:r>
              <a:rPr lang="en" sz="2400" u="sng">
                <a:solidFill>
                  <a:schemeClr val="hlink"/>
                </a:solidFill>
                <a:hlinkClick r:id="rId4"/>
              </a:rPr>
              <a:t>nltk</a:t>
            </a:r>
            <a:r>
              <a:rPr lang="en" sz="2400"/>
              <a:t>, </a:t>
            </a:r>
            <a:r>
              <a:rPr lang="en" sz="2400" u="sng">
                <a:solidFill>
                  <a:schemeClr val="hlink"/>
                </a:solidFill>
                <a:hlinkClick r:id="rId5"/>
              </a:rPr>
              <a:t>spaCy</a:t>
            </a:r>
            <a:r>
              <a:rPr lang="en" sz="2400"/>
              <a:t>, etc.</a:t>
            </a:r>
            <a:endParaRPr sz="2400"/>
          </a:p>
          <a:p>
            <a:pPr indent="-381000" lvl="0" marL="457200" marR="0" rtl="0" algn="l">
              <a:lnSpc>
                <a:spcPct val="100000"/>
              </a:lnSpc>
              <a:spcBef>
                <a:spcPts val="0"/>
              </a:spcBef>
              <a:spcAft>
                <a:spcPts val="0"/>
              </a:spcAft>
              <a:buClr>
                <a:srgbClr val="000000"/>
              </a:buClr>
              <a:buSzPts val="2400"/>
              <a:buFont typeface="Arial"/>
              <a:buChar char="●"/>
            </a:pPr>
            <a:r>
              <a:rPr lang="en" sz="2400"/>
              <a:t>Sequential model</a:t>
            </a:r>
            <a:endParaRPr sz="2400"/>
          </a:p>
          <a:p>
            <a:pPr indent="-381000" lvl="1" marL="914400" marR="0" rtl="0" algn="l">
              <a:lnSpc>
                <a:spcPct val="100000"/>
              </a:lnSpc>
              <a:spcBef>
                <a:spcPts val="0"/>
              </a:spcBef>
              <a:spcAft>
                <a:spcPts val="0"/>
              </a:spcAft>
              <a:buSzPts val="2400"/>
              <a:buChar char="○"/>
            </a:pPr>
            <a:r>
              <a:rPr lang="en" sz="2400"/>
              <a:t>Fixed order of steps</a:t>
            </a:r>
            <a:endParaRPr sz="2400"/>
          </a:p>
          <a:p>
            <a:pPr indent="-381000" lvl="1" marL="914400" marR="0" rtl="0" algn="l">
              <a:lnSpc>
                <a:spcPct val="100000"/>
              </a:lnSpc>
              <a:spcBef>
                <a:spcPts val="0"/>
              </a:spcBef>
              <a:spcAft>
                <a:spcPts val="0"/>
              </a:spcAft>
              <a:buSzPts val="2400"/>
              <a:buChar char="○"/>
            </a:pPr>
            <a:r>
              <a:rPr lang="en" sz="2400"/>
              <a:t>Early errors will propagate downstream</a:t>
            </a:r>
            <a:endParaRPr sz="2400"/>
          </a:p>
          <a:p>
            <a:pPr indent="-381000" lvl="1" marL="914400" marR="0" rtl="0" algn="l">
              <a:lnSpc>
                <a:spcPct val="100000"/>
              </a:lnSpc>
              <a:spcBef>
                <a:spcPts val="0"/>
              </a:spcBef>
              <a:spcAft>
                <a:spcPts val="0"/>
              </a:spcAft>
              <a:buSzPts val="2400"/>
              <a:buChar char="○"/>
            </a:pPr>
            <a:r>
              <a:rPr lang="en" sz="2400"/>
              <a:t>Fixed order not optimal for all cases (e.g., syntax usually done before semantics, but semantics might be useful for inferring syntax)</a:t>
            </a:r>
            <a:endParaRPr sz="2400"/>
          </a:p>
          <a:p>
            <a:pPr indent="-381000" lvl="0" marL="457200" marR="0" rtl="0" algn="l">
              <a:lnSpc>
                <a:spcPct val="100000"/>
              </a:lnSpc>
              <a:spcBef>
                <a:spcPts val="0"/>
              </a:spcBef>
              <a:spcAft>
                <a:spcPts val="0"/>
              </a:spcAft>
              <a:buSzPts val="2400"/>
              <a:buChar char="●"/>
            </a:pPr>
            <a:r>
              <a:rPr lang="en" sz="2400"/>
              <a:t>Hence, current research: learn all tasks jointly (</a:t>
            </a:r>
            <a:r>
              <a:rPr lang="en" sz="2400" u="sng">
                <a:solidFill>
                  <a:schemeClr val="hlink"/>
                </a:solidFill>
                <a:hlinkClick r:id="rId6"/>
              </a:rPr>
              <a:t>early example</a:t>
            </a:r>
            <a:r>
              <a:rPr lang="en" sz="2400"/>
              <a:t>)</a:t>
            </a:r>
            <a:endParaRPr sz="2400"/>
          </a:p>
          <a:p>
            <a:pPr indent="-381000" lvl="0" marL="457200" marR="0" rtl="0" algn="l">
              <a:lnSpc>
                <a:spcPct val="100000"/>
              </a:lnSpc>
              <a:spcBef>
                <a:spcPts val="0"/>
              </a:spcBef>
              <a:spcAft>
                <a:spcPts val="0"/>
              </a:spcAft>
              <a:buSzPts val="2400"/>
              <a:buChar char="●"/>
            </a:pPr>
            <a:r>
              <a:rPr lang="en" sz="2400"/>
              <a:t>To learn how all this magic is implemented</a:t>
            </a:r>
            <a:endParaRPr sz="2400"/>
          </a:p>
          <a:p>
            <a:pPr indent="-381000" lvl="1" marL="914400" marR="0" rtl="0" algn="l">
              <a:lnSpc>
                <a:spcPct val="100000"/>
              </a:lnSpc>
              <a:spcBef>
                <a:spcPts val="0"/>
              </a:spcBef>
              <a:spcAft>
                <a:spcPts val="0"/>
              </a:spcAft>
              <a:buSzPts val="2400"/>
              <a:buChar char="○"/>
            </a:pPr>
            <a:r>
              <a:rPr lang="en" sz="2400"/>
              <a:t>Take </a:t>
            </a:r>
            <a:r>
              <a:rPr lang="en" sz="2400" u="sng">
                <a:solidFill>
                  <a:schemeClr val="hlink"/>
                </a:solidFill>
                <a:hlinkClick r:id="rId7"/>
              </a:rPr>
              <a:t>CS-431</a:t>
            </a:r>
            <a:r>
              <a:rPr lang="en" sz="2400"/>
              <a:t> (Intro to NLP), </a:t>
            </a:r>
            <a:r>
              <a:rPr lang="en" sz="2400" u="sng">
                <a:solidFill>
                  <a:schemeClr val="hlink"/>
                </a:solidFill>
                <a:hlinkClick r:id="rId8"/>
              </a:rPr>
              <a:t>CS-552</a:t>
            </a:r>
            <a:r>
              <a:rPr lang="en" sz="2400"/>
              <a:t> (Modern NLP)</a:t>
            </a:r>
            <a:endParaRPr sz="2400"/>
          </a:p>
        </p:txBody>
      </p:sp>
      <p:sp>
        <p:nvSpPr>
          <p:cNvPr id="891" name="Google Shape;891;p12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NLP pipeline</a:t>
            </a:r>
            <a:endParaRPr/>
          </a:p>
        </p:txBody>
      </p:sp>
      <p:sp>
        <p:nvSpPr>
          <p:cNvPr id="892" name="Google Shape;892;p12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22"/>
          <p:cNvSpPr txBox="1"/>
          <p:nvPr>
            <p:ph idx="1" type="body"/>
          </p:nvPr>
        </p:nvSpPr>
        <p:spPr>
          <a:xfrm>
            <a:off x="4593250" y="893100"/>
            <a:ext cx="4332300" cy="38241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Arial"/>
              <a:buChar char="●"/>
            </a:pPr>
            <a:r>
              <a:rPr lang="en" sz="2000"/>
              <a:t>E.g., OpenAI GPT-*, ChatGPT</a:t>
            </a:r>
            <a:endParaRPr sz="2000"/>
          </a:p>
          <a:p>
            <a:pPr indent="-355600" lvl="0" marL="457200" marR="0" rtl="0" algn="l">
              <a:lnSpc>
                <a:spcPct val="100000"/>
              </a:lnSpc>
              <a:spcBef>
                <a:spcPts val="0"/>
              </a:spcBef>
              <a:spcAft>
                <a:spcPts val="0"/>
              </a:spcAft>
              <a:buClr>
                <a:srgbClr val="000000"/>
              </a:buClr>
              <a:buSzPts val="2000"/>
              <a:buFont typeface="Arial"/>
              <a:buChar char="●"/>
            </a:pPr>
            <a:r>
              <a:rPr lang="en" sz="2000"/>
              <a:t>Input: text</a:t>
            </a:r>
            <a:endParaRPr sz="2000"/>
          </a:p>
          <a:p>
            <a:pPr indent="-355600" lvl="0" marL="457200" marR="0" rtl="0" algn="l">
              <a:lnSpc>
                <a:spcPct val="100000"/>
              </a:lnSpc>
              <a:spcBef>
                <a:spcPts val="0"/>
              </a:spcBef>
              <a:spcAft>
                <a:spcPts val="0"/>
              </a:spcAft>
              <a:buSzPts val="2000"/>
              <a:buChar char="●"/>
            </a:pPr>
            <a:r>
              <a:rPr lang="en" sz="2000">
                <a:highlight>
                  <a:srgbClr val="D9EAD3"/>
                </a:highlight>
              </a:rPr>
              <a:t>Output: text</a:t>
            </a:r>
            <a:endParaRPr sz="2000">
              <a:highlight>
                <a:srgbClr val="D9EAD3"/>
              </a:highlight>
            </a:endParaRPr>
          </a:p>
          <a:p>
            <a:pPr indent="-355600" lvl="0" marL="457200" marR="0" rtl="0" algn="l">
              <a:lnSpc>
                <a:spcPct val="100000"/>
              </a:lnSpc>
              <a:spcBef>
                <a:spcPts val="0"/>
              </a:spcBef>
              <a:spcAft>
                <a:spcPts val="0"/>
              </a:spcAft>
              <a:buSzPts val="2000"/>
              <a:buChar char="●"/>
            </a:pPr>
            <a:r>
              <a:rPr lang="en" sz="2000"/>
              <a:t>Many NLP tasks can be </a:t>
            </a:r>
            <a:r>
              <a:rPr lang="en" sz="2000"/>
              <a:t>f</a:t>
            </a:r>
            <a:r>
              <a:rPr lang="en" sz="2000"/>
              <a:t>ormulated in this framework, by “prompting” </a:t>
            </a:r>
            <a:r>
              <a:rPr lang="en" sz="2000"/>
              <a:t>t</a:t>
            </a:r>
            <a:r>
              <a:rPr lang="en" sz="2000"/>
              <a:t>he language model with the </a:t>
            </a:r>
            <a:r>
              <a:rPr lang="en" sz="2000"/>
              <a:t>r</a:t>
            </a:r>
            <a:r>
              <a:rPr lang="en" sz="2000"/>
              <a:t>ight input</a:t>
            </a:r>
            <a:endParaRPr sz="2000"/>
          </a:p>
        </p:txBody>
      </p:sp>
      <p:sp>
        <p:nvSpPr>
          <p:cNvPr id="898" name="Google Shape;898;p12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99" name="Google Shape;899;p122"/>
          <p:cNvSpPr txBox="1"/>
          <p:nvPr>
            <p:ph type="title"/>
          </p:nvPr>
        </p:nvSpPr>
        <p:spPr>
          <a:xfrm>
            <a:off x="457200" y="-22622"/>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Today’s trend: generative language models</a:t>
            </a:r>
            <a:endParaRPr sz="3000"/>
          </a:p>
        </p:txBody>
      </p:sp>
      <p:pic>
        <p:nvPicPr>
          <p:cNvPr id="900" name="Google Shape;900;p122"/>
          <p:cNvPicPr preferRelativeResize="0"/>
          <p:nvPr/>
        </p:nvPicPr>
        <p:blipFill>
          <a:blip r:embed="rId3">
            <a:alphaModFix/>
          </a:blip>
          <a:stretch>
            <a:fillRect/>
          </a:stretch>
        </p:blipFill>
        <p:spPr>
          <a:xfrm>
            <a:off x="297275" y="1011100"/>
            <a:ext cx="4123124" cy="2868475"/>
          </a:xfrm>
          <a:prstGeom prst="rect">
            <a:avLst/>
          </a:prstGeom>
          <a:noFill/>
          <a:ln cap="flat" cmpd="sng" w="9525">
            <a:solidFill>
              <a:schemeClr val="dk2"/>
            </a:solidFill>
            <a:prstDash val="solid"/>
            <a:round/>
            <a:headEnd len="sm" w="sm" type="none"/>
            <a:tailEnd len="sm" w="sm" type="none"/>
          </a:ln>
        </p:spPr>
      </p:pic>
      <p:pic>
        <p:nvPicPr>
          <p:cNvPr id="901" name="Google Shape;901;p122"/>
          <p:cNvPicPr preferRelativeResize="0"/>
          <p:nvPr/>
        </p:nvPicPr>
        <p:blipFill rotWithShape="1">
          <a:blip r:embed="rId4">
            <a:alphaModFix/>
          </a:blip>
          <a:srcRect b="9616" l="0" r="0" t="0"/>
          <a:stretch/>
        </p:blipFill>
        <p:spPr>
          <a:xfrm>
            <a:off x="5002176" y="3431397"/>
            <a:ext cx="4123126" cy="1364724"/>
          </a:xfrm>
          <a:prstGeom prst="rect">
            <a:avLst/>
          </a:prstGeom>
          <a:noFill/>
          <a:ln>
            <a:noFill/>
          </a:ln>
        </p:spPr>
      </p:pic>
      <p:cxnSp>
        <p:nvCxnSpPr>
          <p:cNvPr id="902" name="Google Shape;902;p122"/>
          <p:cNvCxnSpPr/>
          <p:nvPr/>
        </p:nvCxnSpPr>
        <p:spPr>
          <a:xfrm flipH="1">
            <a:off x="3956575" y="1747475"/>
            <a:ext cx="884700" cy="895800"/>
          </a:xfrm>
          <a:prstGeom prst="straightConnector1">
            <a:avLst/>
          </a:prstGeom>
          <a:noFill/>
          <a:ln cap="flat" cmpd="sng" w="9525">
            <a:solidFill>
              <a:schemeClr val="dk2"/>
            </a:solidFill>
            <a:prstDash val="solid"/>
            <a:round/>
            <a:headEnd len="med" w="med" type="none"/>
            <a:tailEnd len="med" w="med" type="triangle"/>
          </a:ln>
        </p:spPr>
      </p:cxnSp>
      <p:cxnSp>
        <p:nvCxnSpPr>
          <p:cNvPr id="903" name="Google Shape;903;p122"/>
          <p:cNvCxnSpPr/>
          <p:nvPr/>
        </p:nvCxnSpPr>
        <p:spPr>
          <a:xfrm flipH="1">
            <a:off x="4066569" y="2077175"/>
            <a:ext cx="769200" cy="835200"/>
          </a:xfrm>
          <a:prstGeom prst="straightConnector1">
            <a:avLst/>
          </a:prstGeom>
          <a:noFill/>
          <a:ln cap="flat" cmpd="sng" w="9525">
            <a:solidFill>
              <a:schemeClr val="dk2"/>
            </a:solidFill>
            <a:prstDash val="solid"/>
            <a:round/>
            <a:headEnd len="med" w="med" type="none"/>
            <a:tailEnd len="med" w="med" type="triangle"/>
          </a:ln>
        </p:spPr>
      </p:cxnSp>
      <p:cxnSp>
        <p:nvCxnSpPr>
          <p:cNvPr id="904" name="Google Shape;904;p122"/>
          <p:cNvCxnSpPr/>
          <p:nvPr/>
        </p:nvCxnSpPr>
        <p:spPr>
          <a:xfrm>
            <a:off x="1577125" y="2830025"/>
            <a:ext cx="1516800" cy="0"/>
          </a:xfrm>
          <a:prstGeom prst="straightConnector1">
            <a:avLst/>
          </a:prstGeom>
          <a:noFill/>
          <a:ln cap="flat" cmpd="sng" w="9525">
            <a:solidFill>
              <a:srgbClr val="FF0000"/>
            </a:solidFill>
            <a:prstDash val="solid"/>
            <a:round/>
            <a:headEnd len="med" w="med" type="none"/>
            <a:tailEnd len="med" w="med" type="none"/>
          </a:ln>
        </p:spPr>
      </p:cxnSp>
      <p:cxnSp>
        <p:nvCxnSpPr>
          <p:cNvPr id="905" name="Google Shape;905;p122"/>
          <p:cNvCxnSpPr/>
          <p:nvPr/>
        </p:nvCxnSpPr>
        <p:spPr>
          <a:xfrm>
            <a:off x="2061068" y="3211025"/>
            <a:ext cx="1818600" cy="0"/>
          </a:xfrm>
          <a:prstGeom prst="straightConnector1">
            <a:avLst/>
          </a:prstGeom>
          <a:noFill/>
          <a:ln cap="flat" cmpd="sng" w="9525">
            <a:solidFill>
              <a:srgbClr val="FF0000"/>
            </a:solidFill>
            <a:prstDash val="solid"/>
            <a:round/>
            <a:headEnd len="med" w="med" type="none"/>
            <a:tailEnd len="med" w="med" type="none"/>
          </a:ln>
        </p:spPr>
      </p:cxnSp>
      <p:cxnSp>
        <p:nvCxnSpPr>
          <p:cNvPr id="906" name="Google Shape;906;p122"/>
          <p:cNvCxnSpPr/>
          <p:nvPr/>
        </p:nvCxnSpPr>
        <p:spPr>
          <a:xfrm>
            <a:off x="487612" y="3341444"/>
            <a:ext cx="16224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3"/>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us feedback on this lecture here: </a:t>
            </a:r>
            <a:r>
              <a:rPr lang="en" sz="2400" u="sng">
                <a:solidFill>
                  <a:schemeClr val="hlink"/>
                </a:solidFill>
                <a:hlinkClick r:id="rId3"/>
              </a:rPr>
              <a:t>https://go.epfl.ch/ada2023-lec10-feedback</a:t>
            </a:r>
            <a:r>
              <a:rPr lang="en" sz="2400"/>
              <a:t> </a:t>
            </a:r>
            <a:endParaRPr sz="2400"/>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912" name="Google Shape;912;p1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Typical task 1: document retrieval</a:t>
            </a:r>
            <a:endParaRPr/>
          </a:p>
        </p:txBody>
      </p:sp>
      <p:sp>
        <p:nvSpPr>
          <p:cNvPr id="319" name="Google Shape;319;p5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0" name="Google Shape;320;p58"/>
          <p:cNvSpPr txBox="1"/>
          <p:nvPr>
            <p:ph idx="1" type="body"/>
          </p:nvPr>
        </p:nvSpPr>
        <p:spPr>
          <a:xfrm>
            <a:off x="457200" y="1123950"/>
            <a:ext cx="8392200" cy="3643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Given:</a:t>
            </a:r>
            <a:endParaRPr sz="2400"/>
          </a:p>
          <a:p>
            <a:pPr indent="-381000" lvl="1" marL="914400" marR="0" rtl="0" algn="l">
              <a:lnSpc>
                <a:spcPct val="100000"/>
              </a:lnSpc>
              <a:spcBef>
                <a:spcPts val="0"/>
              </a:spcBef>
              <a:spcAft>
                <a:spcPts val="0"/>
              </a:spcAft>
              <a:buSzPts val="2400"/>
              <a:buChar char="○"/>
            </a:pPr>
            <a:r>
              <a:rPr lang="en" sz="2400"/>
              <a:t>Document collection (a.k.a. corpus)</a:t>
            </a:r>
            <a:endParaRPr sz="2400"/>
          </a:p>
          <a:p>
            <a:pPr indent="-381000" lvl="1" marL="914400" marR="0" rtl="0" algn="l">
              <a:lnSpc>
                <a:spcPct val="100000"/>
              </a:lnSpc>
              <a:spcBef>
                <a:spcPts val="0"/>
              </a:spcBef>
              <a:spcAft>
                <a:spcPts val="0"/>
              </a:spcAft>
              <a:buSzPts val="2400"/>
              <a:buChar char="○"/>
            </a:pPr>
            <a:r>
              <a:rPr lang="en" sz="2400"/>
              <a:t>Query document (can be short query string)</a:t>
            </a:r>
            <a:endParaRPr sz="2400"/>
          </a:p>
          <a:p>
            <a:pPr indent="-381000" lvl="0" marL="457200" marR="0" rtl="0" algn="l">
              <a:lnSpc>
                <a:spcPct val="100000"/>
              </a:lnSpc>
              <a:spcBef>
                <a:spcPts val="0"/>
              </a:spcBef>
              <a:spcAft>
                <a:spcPts val="0"/>
              </a:spcAft>
              <a:buSzPts val="2400"/>
              <a:buChar char="●"/>
            </a:pPr>
            <a:r>
              <a:rPr lang="en" sz="2400"/>
              <a:t>Task:</a:t>
            </a:r>
            <a:endParaRPr sz="2400"/>
          </a:p>
          <a:p>
            <a:pPr indent="-381000" lvl="1" marL="914400" marR="0" rtl="0" algn="l">
              <a:lnSpc>
                <a:spcPct val="100000"/>
              </a:lnSpc>
              <a:spcBef>
                <a:spcPts val="0"/>
              </a:spcBef>
              <a:spcAft>
                <a:spcPts val="0"/>
              </a:spcAft>
              <a:buSzPts val="2400"/>
              <a:buChar char="○"/>
            </a:pPr>
            <a:r>
              <a:rPr lang="en" sz="2400"/>
              <a:t>Rank all docs in collection by similarity to query</a:t>
            </a:r>
            <a:endParaRPr sz="2400"/>
          </a:p>
          <a:p>
            <a:pPr indent="-381000" lvl="0" marL="457200" marR="0" rtl="0" algn="l">
              <a:lnSpc>
                <a:spcPct val="100000"/>
              </a:lnSpc>
              <a:spcBef>
                <a:spcPts val="0"/>
              </a:spcBef>
              <a:spcAft>
                <a:spcPts val="0"/>
              </a:spcAft>
              <a:buSzPts val="2400"/>
              <a:buChar char="●"/>
            </a:pPr>
            <a:r>
              <a:rPr lang="en" sz="2400"/>
              <a:t>An old problem (e.g., libraries)</a:t>
            </a:r>
            <a:endParaRPr sz="2400"/>
          </a:p>
          <a:p>
            <a:pPr indent="-381000" lvl="0" marL="457200" marR="0" rtl="0" algn="l">
              <a:lnSpc>
                <a:spcPct val="100000"/>
              </a:lnSpc>
              <a:spcBef>
                <a:spcPts val="0"/>
              </a:spcBef>
              <a:spcAft>
                <a:spcPts val="0"/>
              </a:spcAft>
              <a:buSzPts val="2400"/>
              <a:buChar char="●"/>
            </a:pPr>
            <a:r>
              <a:rPr lang="en" sz="2400"/>
              <a:t>Document retrieval is the core task solved by Web search engines (“10 blue links”)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r>
              <a:rPr lang="en"/>
              <a:t>ocument retrieval</a:t>
            </a:r>
            <a:endParaRPr/>
          </a:p>
        </p:txBody>
      </p:sp>
      <p:sp>
        <p:nvSpPr>
          <p:cNvPr id="326" name="Google Shape;326;p5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7" name="Google Shape;327;p59"/>
          <p:cNvSpPr txBox="1"/>
          <p:nvPr>
            <p:ph idx="1" type="body"/>
          </p:nvPr>
        </p:nvSpPr>
        <p:spPr>
          <a:xfrm>
            <a:off x="457200" y="2504200"/>
            <a:ext cx="8392200" cy="2262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sz="2400"/>
              <a:t>Straightforward approach: neighbor search (as in kNN)</a:t>
            </a:r>
            <a:endParaRPr sz="2400"/>
          </a:p>
          <a:p>
            <a:pPr indent="-381000" lvl="0" marL="457200" marR="0" rtl="0" algn="l">
              <a:lnSpc>
                <a:spcPct val="100000"/>
              </a:lnSpc>
              <a:spcBef>
                <a:spcPts val="0"/>
              </a:spcBef>
              <a:spcAft>
                <a:spcPts val="0"/>
              </a:spcAft>
              <a:buSzPts val="2400"/>
              <a:buChar char="●"/>
            </a:pPr>
            <a:r>
              <a:rPr lang="en" sz="2400"/>
              <a:t>Define a distance function between documents</a:t>
            </a:r>
            <a:endParaRPr sz="2400"/>
          </a:p>
          <a:p>
            <a:pPr indent="-381000" lvl="0" marL="457200" marR="0" rtl="0" algn="l">
              <a:lnSpc>
                <a:spcPct val="100000"/>
              </a:lnSpc>
              <a:spcBef>
                <a:spcPts val="0"/>
              </a:spcBef>
              <a:spcAft>
                <a:spcPts val="0"/>
              </a:spcAft>
              <a:buSzPts val="2400"/>
              <a:buChar char="●"/>
            </a:pPr>
            <a:r>
              <a:rPr lang="en" sz="2400"/>
              <a:t>Given query </a:t>
            </a:r>
            <a:r>
              <a:rPr i="1" lang="en" sz="2400"/>
              <a:t>q</a:t>
            </a:r>
            <a:r>
              <a:rPr lang="en" sz="2400"/>
              <a:t>, find the </a:t>
            </a:r>
            <a:r>
              <a:rPr i="1" lang="en" sz="2400"/>
              <a:t>k</a:t>
            </a:r>
            <a:r>
              <a:rPr lang="en" sz="2400"/>
              <a:t> docs with smallest distance to </a:t>
            </a:r>
            <a:r>
              <a:rPr i="1" lang="en" sz="2400"/>
              <a:t>q</a:t>
            </a:r>
            <a:endParaRPr i="1" sz="2400"/>
          </a:p>
          <a:p>
            <a:pPr indent="-381000" lvl="0" marL="457200" marR="0" rtl="0" algn="l">
              <a:lnSpc>
                <a:spcPct val="100000"/>
              </a:lnSpc>
              <a:spcBef>
                <a:spcPts val="0"/>
              </a:spcBef>
              <a:spcAft>
                <a:spcPts val="0"/>
              </a:spcAft>
              <a:buSzPts val="2400"/>
              <a:buChar char="●"/>
            </a:pPr>
            <a:r>
              <a:rPr i="1" lang="en" sz="2400"/>
              <a:t>k</a:t>
            </a:r>
            <a:r>
              <a:rPr lang="en" sz="2400"/>
              <a:t> = 10, docs sorted by distance, blue links, ads → </a:t>
            </a:r>
            <a:endParaRPr sz="2400"/>
          </a:p>
          <a:p>
            <a:pPr indent="-381000" lvl="0" marL="457200" marR="0" rtl="0" algn="l">
              <a:lnSpc>
                <a:spcPct val="100000"/>
              </a:lnSpc>
              <a:spcBef>
                <a:spcPts val="0"/>
              </a:spcBef>
              <a:spcAft>
                <a:spcPts val="0"/>
              </a:spcAft>
              <a:buSzPts val="2400"/>
              <a:buChar char="●"/>
            </a:pPr>
            <a:r>
              <a:rPr lang="en" sz="2400"/>
              <a:t>The hard part: craft/learn a distance function (and scale it to the Web…)</a:t>
            </a:r>
            <a:endParaRPr sz="2400"/>
          </a:p>
        </p:txBody>
      </p:sp>
      <p:pic>
        <p:nvPicPr>
          <p:cNvPr descr="https://hips.hearstapps.com/pop.h-cdn.co/assets/cm/15/05/480x360/54cb1af47ca43_-_20-remodeling-tools-18-0913-de.jpg" id="328" name="Google Shape;328;p59"/>
          <p:cNvPicPr preferRelativeResize="0"/>
          <p:nvPr/>
        </p:nvPicPr>
        <p:blipFill>
          <a:blip r:embed="rId3">
            <a:alphaModFix/>
          </a:blip>
          <a:stretch>
            <a:fillRect/>
          </a:stretch>
        </p:blipFill>
        <p:spPr>
          <a:xfrm>
            <a:off x="3445100" y="940975"/>
            <a:ext cx="2133600" cy="1600200"/>
          </a:xfrm>
          <a:prstGeom prst="rect">
            <a:avLst/>
          </a:prstGeom>
          <a:noFill/>
          <a:ln>
            <a:noFill/>
          </a:ln>
        </p:spPr>
      </p:pic>
      <p:pic>
        <p:nvPicPr>
          <p:cNvPr descr="Bildergebnis für google" id="329" name="Google Shape;329;p59"/>
          <p:cNvPicPr preferRelativeResize="0"/>
          <p:nvPr/>
        </p:nvPicPr>
        <p:blipFill>
          <a:blip r:embed="rId4">
            <a:alphaModFix/>
          </a:blip>
          <a:stretch>
            <a:fillRect/>
          </a:stretch>
        </p:blipFill>
        <p:spPr>
          <a:xfrm>
            <a:off x="7129425" y="3696000"/>
            <a:ext cx="361875" cy="36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